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75" r:id="rId11"/>
    <p:sldId id="264" r:id="rId12"/>
    <p:sldId id="266" r:id="rId13"/>
    <p:sldId id="267" r:id="rId14"/>
    <p:sldId id="268" r:id="rId15"/>
    <p:sldId id="269" r:id="rId16"/>
    <p:sldId id="274" r:id="rId17"/>
    <p:sldId id="270" r:id="rId18"/>
    <p:sldId id="271" r:id="rId19"/>
    <p:sldId id="272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lear Sans Regular" panose="020B0604020202020204" charset="0"/>
      <p:regular r:id="rId25"/>
    </p:embeddedFont>
    <p:embeddedFont>
      <p:font typeface="Clear Sans Regular Bold" panose="020B0604020202020204" charset="0"/>
      <p:regular r:id="rId26"/>
    </p:embeddedFont>
    <p:embeddedFont>
      <p:font typeface="Open Sauce 1 Semi-Bold" panose="020B0604020202020204" charset="0"/>
      <p:regular r:id="rId27"/>
    </p:embeddedFont>
    <p:embeddedFont>
      <p:font typeface="Open Sauce 2" panose="020B0604020202020204" charset="0"/>
      <p:regular r:id="rId28"/>
    </p:embeddedFont>
    <p:embeddedFont>
      <p:font typeface="Open Sauce SemiBold" panose="020B0604020202020204" charset="0"/>
      <p:regular r:id="rId29"/>
    </p:embeddedFont>
    <p:embeddedFont>
      <p:font typeface="Open Sauce SemiBold Bold" panose="020B0604020202020204" charset="0"/>
      <p:regular r:id="rId30"/>
    </p:embeddedFont>
    <p:embeddedFont>
      <p:font typeface="Prompt Light Bold" panose="020B0604020202020204" charset="-34"/>
      <p:regular r:id="rId31"/>
    </p:embeddedFont>
    <p:embeddedFont>
      <p:font typeface="Prompt Light Italics" panose="020B0604020202020204" charset="-3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3426" autoAdjust="0"/>
  </p:normalViewPr>
  <p:slideViewPr>
    <p:cSldViewPr>
      <p:cViewPr varScale="1">
        <p:scale>
          <a:sx n="57" d="100"/>
          <a:sy n="57" d="100"/>
        </p:scale>
        <p:origin x="70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681374" y="-359400"/>
            <a:ext cx="10859124" cy="9404002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4350" r="-435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404931" y="5683520"/>
            <a:ext cx="5671863" cy="4962880"/>
            <a:chOff x="0" y="0"/>
            <a:chExt cx="812800" cy="7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9351054" y="6806579"/>
            <a:ext cx="3889808" cy="3403582"/>
            <a:chOff x="0" y="0"/>
            <a:chExt cx="812800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81374" y="4046092"/>
            <a:ext cx="2897205" cy="2535054"/>
            <a:chOff x="0" y="0"/>
            <a:chExt cx="812800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515164" y="151225"/>
            <a:ext cx="3347096" cy="2928709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16799428" y="3302499"/>
            <a:ext cx="1721161" cy="1506016"/>
            <a:chOff x="0" y="0"/>
            <a:chExt cx="812800" cy="711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543739" y="4342601"/>
            <a:ext cx="1347422" cy="1178994"/>
            <a:chOff x="0" y="0"/>
            <a:chExt cx="812800" cy="7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10800000">
            <a:off x="12136643" y="5294725"/>
            <a:ext cx="1055322" cy="923407"/>
            <a:chOff x="0" y="0"/>
            <a:chExt cx="812800" cy="711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17212247" y="5765954"/>
            <a:ext cx="1055322" cy="923407"/>
            <a:chOff x="0" y="0"/>
            <a:chExt cx="812800" cy="7112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86552" y="531898"/>
            <a:ext cx="9255555" cy="2855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0"/>
              </a:lnSpc>
            </a:pPr>
            <a:r>
              <a:rPr lang="en-US" sz="5622">
                <a:solidFill>
                  <a:srgbClr val="0CB0B6"/>
                </a:solidFill>
                <a:latin typeface="Open Sauce SemiBold Bold"/>
              </a:rPr>
              <a:t>RIPEN TRACK:</a:t>
            </a:r>
          </a:p>
          <a:p>
            <a:pPr algn="ctr">
              <a:lnSpc>
                <a:spcPts val="7590"/>
              </a:lnSpc>
            </a:pPr>
            <a:r>
              <a:rPr lang="en-US" sz="5622">
                <a:solidFill>
                  <a:srgbClr val="DB793D"/>
                </a:solidFill>
                <a:latin typeface="Open Sauce SemiBold Bold"/>
              </a:rPr>
              <a:t>FRUITS RIPENING STAGE DETECTOR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02059" y="3758518"/>
            <a:ext cx="6349600" cy="579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000000"/>
                </a:solidFill>
                <a:latin typeface="Clear Sans Regular Bold"/>
              </a:rPr>
              <a:t>GROUP MEMBERS :-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lear Sans Regular"/>
              </a:rPr>
              <a:t>Saloni Andey       102003730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lear Sans Regular"/>
              </a:rPr>
              <a:t>Manmeet Singh   102003735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lear Sans Regular"/>
              </a:rPr>
              <a:t>Brahmjot Kaur     102003736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lear Sans Regular"/>
              </a:rPr>
              <a:t>Mitansh Trivedi    102003739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lear Sans Regular"/>
              </a:rPr>
              <a:t>Arjun Pundir        102003742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lear Sans Regular"/>
            </a:endParaRPr>
          </a:p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000000"/>
                </a:solidFill>
                <a:latin typeface="Clear Sans Regular Bold"/>
              </a:rPr>
              <a:t>MENTOR :-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lear Sans Regular"/>
              </a:rPr>
              <a:t>Dr. Nitigya Sambyal</a:t>
            </a:r>
          </a:p>
          <a:p>
            <a:pPr>
              <a:lnSpc>
                <a:spcPts val="3220"/>
              </a:lnSpc>
              <a:spcBef>
                <a:spcPct val="0"/>
              </a:spcBef>
            </a:pPr>
            <a:endParaRPr lang="en-US" sz="3399">
              <a:solidFill>
                <a:srgbClr val="000000"/>
              </a:solidFill>
              <a:latin typeface="Clear Sans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8123BB9-12F7-C634-0836-4E5F2CDF0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55" y="266700"/>
            <a:ext cx="8780585" cy="45084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4556A5-CA69-7CEA-63FC-F0F66DD1C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215" y="5067300"/>
            <a:ext cx="9753600" cy="50292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946C35-8A89-2577-8336-3CF2487E0B92}"/>
              </a:ext>
            </a:extLst>
          </p:cNvPr>
          <p:cNvSpPr txBox="1"/>
          <p:nvPr/>
        </p:nvSpPr>
        <p:spPr>
          <a:xfrm>
            <a:off x="10631110" y="2089776"/>
            <a:ext cx="56284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u="sng" dirty="0"/>
              <a:t>Screenshots Of Website</a:t>
            </a:r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8B977785-9515-36EA-8C19-51A5CD997CBC}"/>
              </a:ext>
            </a:extLst>
          </p:cNvPr>
          <p:cNvGrpSpPr/>
          <p:nvPr/>
        </p:nvGrpSpPr>
        <p:grpSpPr>
          <a:xfrm>
            <a:off x="15707301" y="698440"/>
            <a:ext cx="1590099" cy="1391336"/>
            <a:chOff x="0" y="0"/>
            <a:chExt cx="812800" cy="711200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5E9067A0-9488-64BF-CB11-AFFFC2FF4CB5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E1DEDBD-9CC9-DABB-E455-514CA148E82A}"/>
                </a:ext>
              </a:extLst>
            </p:cNvPr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9" name="Group 5">
            <a:extLst>
              <a:ext uri="{FF2B5EF4-FFF2-40B4-BE49-F238E27FC236}">
                <a16:creationId xmlns:a16="http://schemas.microsoft.com/office/drawing/2014/main" id="{CF110FDF-9A17-F5FB-8EC1-269B88C4A8E6}"/>
              </a:ext>
            </a:extLst>
          </p:cNvPr>
          <p:cNvGrpSpPr/>
          <p:nvPr/>
        </p:nvGrpSpPr>
        <p:grpSpPr>
          <a:xfrm rot="-10800000">
            <a:off x="16286404" y="79631"/>
            <a:ext cx="1590099" cy="1391336"/>
            <a:chOff x="0" y="0"/>
            <a:chExt cx="812800" cy="711200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59D1F11-DAD7-9D32-7546-582EF4E4D09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723C7028-7D0D-1403-8FBE-91C23B96071A}"/>
                </a:ext>
              </a:extLst>
            </p:cNvPr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3" name="Group 8">
            <a:extLst>
              <a:ext uri="{FF2B5EF4-FFF2-40B4-BE49-F238E27FC236}">
                <a16:creationId xmlns:a16="http://schemas.microsoft.com/office/drawing/2014/main" id="{4CDB9828-BE8A-8AE6-D251-BC19CD89BA20}"/>
              </a:ext>
            </a:extLst>
          </p:cNvPr>
          <p:cNvGrpSpPr/>
          <p:nvPr/>
        </p:nvGrpSpPr>
        <p:grpSpPr>
          <a:xfrm>
            <a:off x="17343725" y="405414"/>
            <a:ext cx="1065554" cy="932359"/>
            <a:chOff x="0" y="0"/>
            <a:chExt cx="812800" cy="711200"/>
          </a:xfrm>
        </p:grpSpPr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AF39918D-8FF8-330C-B93B-183E72232193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07432CFC-6C7B-9267-292C-5CAA59D6F941}"/>
                </a:ext>
              </a:extLst>
            </p:cNvPr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6" name="Group 2">
            <a:extLst>
              <a:ext uri="{FF2B5EF4-FFF2-40B4-BE49-F238E27FC236}">
                <a16:creationId xmlns:a16="http://schemas.microsoft.com/office/drawing/2014/main" id="{F2032040-F98C-E303-C57E-1AC234830CC3}"/>
              </a:ext>
            </a:extLst>
          </p:cNvPr>
          <p:cNvGrpSpPr/>
          <p:nvPr/>
        </p:nvGrpSpPr>
        <p:grpSpPr>
          <a:xfrm>
            <a:off x="-90441" y="8895664"/>
            <a:ext cx="1590099" cy="1391336"/>
            <a:chOff x="0" y="0"/>
            <a:chExt cx="812800" cy="711200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673C8143-1B14-D3B2-CD46-F69ABA97F6C9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4">
              <a:extLst>
                <a:ext uri="{FF2B5EF4-FFF2-40B4-BE49-F238E27FC236}">
                  <a16:creationId xmlns:a16="http://schemas.microsoft.com/office/drawing/2014/main" id="{6C65DB5D-FE3A-75E0-6562-C4F7DECE3A43}"/>
                </a:ext>
              </a:extLst>
            </p:cNvPr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id="{DDE2EC0D-AFBF-F0AF-4FA3-84E95A2BD9BC}"/>
              </a:ext>
            </a:extLst>
          </p:cNvPr>
          <p:cNvGrpSpPr/>
          <p:nvPr/>
        </p:nvGrpSpPr>
        <p:grpSpPr>
          <a:xfrm rot="-10800000">
            <a:off x="488662" y="8276855"/>
            <a:ext cx="1590099" cy="1391336"/>
            <a:chOff x="0" y="0"/>
            <a:chExt cx="812800" cy="7112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DA8CAB97-15F0-74C3-7C20-3EBC0F124453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11B99A96-B3A3-D89B-64C0-29AB70AF118D}"/>
                </a:ext>
              </a:extLst>
            </p:cNvPr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32" name="Group 8">
            <a:extLst>
              <a:ext uri="{FF2B5EF4-FFF2-40B4-BE49-F238E27FC236}">
                <a16:creationId xmlns:a16="http://schemas.microsoft.com/office/drawing/2014/main" id="{C9433A75-1460-B47A-ECF0-07F469814BD6}"/>
              </a:ext>
            </a:extLst>
          </p:cNvPr>
          <p:cNvGrpSpPr/>
          <p:nvPr/>
        </p:nvGrpSpPr>
        <p:grpSpPr>
          <a:xfrm>
            <a:off x="1545983" y="8602638"/>
            <a:ext cx="1065554" cy="932359"/>
            <a:chOff x="0" y="0"/>
            <a:chExt cx="812800" cy="711200"/>
          </a:xfrm>
        </p:grpSpPr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F7A31001-EF3F-C804-52C0-CE6EA319B7F8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898ACEAD-130E-6322-77D2-269F36275FE5}"/>
                </a:ext>
              </a:extLst>
            </p:cNvPr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914061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16787" y="1696949"/>
            <a:ext cx="13516269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spc="-162">
                <a:solidFill>
                  <a:srgbClr val="0CB0B6"/>
                </a:solidFill>
                <a:latin typeface="Open Sauce SemiBold Bold"/>
              </a:rPr>
              <a:t>Tools and Technology</a:t>
            </a:r>
            <a:r>
              <a:rPr lang="en-US" sz="6500" spc="-162">
                <a:solidFill>
                  <a:srgbClr val="DB793D"/>
                </a:solidFill>
                <a:latin typeface="Open Sauce SemiBold Bold"/>
              </a:rPr>
              <a:t> Used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66192" y="1145083"/>
            <a:ext cx="1590099" cy="1391336"/>
            <a:chOff x="0" y="0"/>
            <a:chExt cx="812800" cy="7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561242" y="810438"/>
            <a:ext cx="1590099" cy="1391336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872281" y="678903"/>
            <a:ext cx="1065554" cy="932359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5503662" y="2125693"/>
            <a:ext cx="5152328" cy="900942"/>
            <a:chOff x="0" y="0"/>
            <a:chExt cx="5765800" cy="10082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65800" cy="1008215"/>
            </a:xfrm>
            <a:custGeom>
              <a:avLst/>
              <a:gdLst/>
              <a:ahLst/>
              <a:cxnLst/>
              <a:rect l="l" t="t" r="r" b="b"/>
              <a:pathLst>
                <a:path w="5765800" h="1008215">
                  <a:moveTo>
                    <a:pt x="5765800" y="0"/>
                  </a:moveTo>
                  <a:lnTo>
                    <a:pt x="5765800" y="1005675"/>
                  </a:lnTo>
                  <a:lnTo>
                    <a:pt x="5406390" y="514185"/>
                  </a:lnTo>
                  <a:lnTo>
                    <a:pt x="5050790" y="1008215"/>
                  </a:lnTo>
                  <a:lnTo>
                    <a:pt x="5043170" y="1008215"/>
                  </a:lnTo>
                  <a:lnTo>
                    <a:pt x="4686300" y="514185"/>
                  </a:lnTo>
                  <a:lnTo>
                    <a:pt x="4330700" y="1008215"/>
                  </a:lnTo>
                  <a:lnTo>
                    <a:pt x="4323080" y="1008215"/>
                  </a:lnTo>
                  <a:lnTo>
                    <a:pt x="3967480" y="514185"/>
                  </a:lnTo>
                  <a:lnTo>
                    <a:pt x="3611880" y="1008215"/>
                  </a:lnTo>
                  <a:lnTo>
                    <a:pt x="3604260" y="1008215"/>
                  </a:lnTo>
                  <a:lnTo>
                    <a:pt x="3248660" y="514185"/>
                  </a:lnTo>
                  <a:lnTo>
                    <a:pt x="2893060" y="1008215"/>
                  </a:lnTo>
                  <a:lnTo>
                    <a:pt x="2885440" y="1008215"/>
                  </a:lnTo>
                  <a:lnTo>
                    <a:pt x="2528570" y="514185"/>
                  </a:lnTo>
                  <a:lnTo>
                    <a:pt x="2172970" y="1008215"/>
                  </a:lnTo>
                  <a:lnTo>
                    <a:pt x="2165350" y="1008215"/>
                  </a:lnTo>
                  <a:lnTo>
                    <a:pt x="1809750" y="514185"/>
                  </a:lnTo>
                  <a:lnTo>
                    <a:pt x="1452880" y="1008215"/>
                  </a:lnTo>
                  <a:lnTo>
                    <a:pt x="1446530" y="1008215"/>
                  </a:lnTo>
                  <a:lnTo>
                    <a:pt x="1089660" y="514185"/>
                  </a:lnTo>
                  <a:lnTo>
                    <a:pt x="734060" y="1008215"/>
                  </a:lnTo>
                  <a:lnTo>
                    <a:pt x="725170" y="1008215"/>
                  </a:lnTo>
                  <a:lnTo>
                    <a:pt x="290830" y="526885"/>
                  </a:lnTo>
                  <a:lnTo>
                    <a:pt x="1270" y="1008215"/>
                  </a:lnTo>
                  <a:lnTo>
                    <a:pt x="0" y="1008215"/>
                  </a:lnTo>
                  <a:lnTo>
                    <a:pt x="2540" y="269875"/>
                  </a:lnTo>
                  <a:lnTo>
                    <a:pt x="7620" y="269875"/>
                  </a:lnTo>
                  <a:lnTo>
                    <a:pt x="10160" y="0"/>
                  </a:lnTo>
                  <a:lnTo>
                    <a:pt x="57658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5503662" y="7260365"/>
            <a:ext cx="5152328" cy="900942"/>
            <a:chOff x="0" y="0"/>
            <a:chExt cx="5765800" cy="10082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65800" cy="1008215"/>
            </a:xfrm>
            <a:custGeom>
              <a:avLst/>
              <a:gdLst/>
              <a:ahLst/>
              <a:cxnLst/>
              <a:rect l="l" t="t" r="r" b="b"/>
              <a:pathLst>
                <a:path w="5765800" h="1008215">
                  <a:moveTo>
                    <a:pt x="5765800" y="0"/>
                  </a:moveTo>
                  <a:lnTo>
                    <a:pt x="5765800" y="1005675"/>
                  </a:lnTo>
                  <a:lnTo>
                    <a:pt x="5406390" y="514185"/>
                  </a:lnTo>
                  <a:lnTo>
                    <a:pt x="5050790" y="1008215"/>
                  </a:lnTo>
                  <a:lnTo>
                    <a:pt x="5043170" y="1008215"/>
                  </a:lnTo>
                  <a:lnTo>
                    <a:pt x="4686300" y="514185"/>
                  </a:lnTo>
                  <a:lnTo>
                    <a:pt x="4330700" y="1008215"/>
                  </a:lnTo>
                  <a:lnTo>
                    <a:pt x="4323080" y="1008215"/>
                  </a:lnTo>
                  <a:lnTo>
                    <a:pt x="3967480" y="514185"/>
                  </a:lnTo>
                  <a:lnTo>
                    <a:pt x="3611880" y="1008215"/>
                  </a:lnTo>
                  <a:lnTo>
                    <a:pt x="3604260" y="1008215"/>
                  </a:lnTo>
                  <a:lnTo>
                    <a:pt x="3248660" y="514185"/>
                  </a:lnTo>
                  <a:lnTo>
                    <a:pt x="2893060" y="1008215"/>
                  </a:lnTo>
                  <a:lnTo>
                    <a:pt x="2885440" y="1008215"/>
                  </a:lnTo>
                  <a:lnTo>
                    <a:pt x="2528570" y="514185"/>
                  </a:lnTo>
                  <a:lnTo>
                    <a:pt x="2172970" y="1008215"/>
                  </a:lnTo>
                  <a:lnTo>
                    <a:pt x="2165350" y="1008215"/>
                  </a:lnTo>
                  <a:lnTo>
                    <a:pt x="1809750" y="514185"/>
                  </a:lnTo>
                  <a:lnTo>
                    <a:pt x="1452880" y="1008215"/>
                  </a:lnTo>
                  <a:lnTo>
                    <a:pt x="1446530" y="1008215"/>
                  </a:lnTo>
                  <a:lnTo>
                    <a:pt x="1089660" y="514185"/>
                  </a:lnTo>
                  <a:lnTo>
                    <a:pt x="734060" y="1008215"/>
                  </a:lnTo>
                  <a:lnTo>
                    <a:pt x="725170" y="1008215"/>
                  </a:lnTo>
                  <a:lnTo>
                    <a:pt x="290830" y="526885"/>
                  </a:lnTo>
                  <a:lnTo>
                    <a:pt x="1270" y="1008215"/>
                  </a:lnTo>
                  <a:lnTo>
                    <a:pt x="0" y="1008215"/>
                  </a:lnTo>
                  <a:lnTo>
                    <a:pt x="2540" y="269875"/>
                  </a:lnTo>
                  <a:lnTo>
                    <a:pt x="7620" y="269875"/>
                  </a:lnTo>
                  <a:lnTo>
                    <a:pt x="10160" y="0"/>
                  </a:lnTo>
                  <a:lnTo>
                    <a:pt x="57658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405058" y="3695700"/>
            <a:ext cx="11105095" cy="4774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2377" lvl="1" indent="-457200">
              <a:lnSpc>
                <a:spcPts val="5412"/>
              </a:lnSpc>
              <a:buFont typeface="Arial" panose="020B0604020202020204" pitchFamily="34" charset="0"/>
              <a:buChar char="•"/>
            </a:pPr>
            <a:r>
              <a:rPr lang="en-US" sz="3382" dirty="0">
                <a:solidFill>
                  <a:srgbClr val="000000"/>
                </a:solidFill>
                <a:latin typeface="Open Sauce SemiBold"/>
              </a:rPr>
              <a:t>Web Development Frameworks (Flask)</a:t>
            </a:r>
          </a:p>
          <a:p>
            <a:pPr marL="730355" lvl="1" indent="-365178">
              <a:lnSpc>
                <a:spcPts val="5412"/>
              </a:lnSpc>
              <a:buFont typeface="Arial"/>
              <a:buChar char="•"/>
            </a:pPr>
            <a:r>
              <a:rPr lang="en-US" sz="3382" dirty="0">
                <a:solidFill>
                  <a:srgbClr val="000000"/>
                </a:solidFill>
                <a:latin typeface="Open Sauce SemiBold"/>
              </a:rPr>
              <a:t>IDEs (</a:t>
            </a:r>
            <a:r>
              <a:rPr lang="en-US" sz="3382" dirty="0" err="1">
                <a:solidFill>
                  <a:srgbClr val="000000"/>
                </a:solidFill>
                <a:latin typeface="Open Sauce SemiBold"/>
              </a:rPr>
              <a:t>Jupyter</a:t>
            </a:r>
            <a:r>
              <a:rPr lang="en-US" sz="3382" dirty="0">
                <a:solidFill>
                  <a:srgbClr val="000000"/>
                </a:solidFill>
                <a:latin typeface="Open Sauce SemiBold"/>
              </a:rPr>
              <a:t> Notebook, Visual Studio Code)</a:t>
            </a:r>
          </a:p>
          <a:p>
            <a:pPr marL="730355" lvl="1" indent="-365178">
              <a:lnSpc>
                <a:spcPts val="5412"/>
              </a:lnSpc>
              <a:buFont typeface="Arial"/>
              <a:buChar char="•"/>
            </a:pPr>
            <a:r>
              <a:rPr lang="en-US" sz="3382" dirty="0">
                <a:solidFill>
                  <a:srgbClr val="000000"/>
                </a:solidFill>
                <a:latin typeface="Open Sauce SemiBold"/>
              </a:rPr>
              <a:t>Google </a:t>
            </a:r>
            <a:r>
              <a:rPr lang="en-US" sz="3382" dirty="0" err="1">
                <a:solidFill>
                  <a:srgbClr val="000000"/>
                </a:solidFill>
                <a:latin typeface="Open Sauce SemiBold"/>
              </a:rPr>
              <a:t>Colaboratory</a:t>
            </a:r>
            <a:endParaRPr lang="en-US" sz="3382" dirty="0">
              <a:solidFill>
                <a:srgbClr val="000000"/>
              </a:solidFill>
              <a:latin typeface="Open Sauce SemiBold"/>
            </a:endParaRPr>
          </a:p>
          <a:p>
            <a:pPr marL="730355" lvl="1" indent="-365178">
              <a:lnSpc>
                <a:spcPts val="5412"/>
              </a:lnSpc>
              <a:buFont typeface="Arial"/>
              <a:buChar char="•"/>
            </a:pPr>
            <a:r>
              <a:rPr lang="en-US" sz="3382" dirty="0" err="1">
                <a:solidFill>
                  <a:srgbClr val="000000"/>
                </a:solidFill>
                <a:latin typeface="Open Sauce SemiBold"/>
              </a:rPr>
              <a:t>Tensorflow</a:t>
            </a:r>
            <a:endParaRPr lang="en-US" sz="3382" dirty="0">
              <a:solidFill>
                <a:srgbClr val="000000"/>
              </a:solidFill>
              <a:latin typeface="Open Sauce SemiBold"/>
            </a:endParaRPr>
          </a:p>
          <a:p>
            <a:pPr marL="730355" lvl="1" indent="-365178">
              <a:lnSpc>
                <a:spcPts val="5412"/>
              </a:lnSpc>
              <a:buFont typeface="Arial"/>
              <a:buChar char="•"/>
            </a:pPr>
            <a:r>
              <a:rPr lang="en-US" sz="3382" dirty="0">
                <a:solidFill>
                  <a:srgbClr val="000000"/>
                </a:solidFill>
                <a:latin typeface="Open Sauce SemiBold"/>
              </a:rPr>
              <a:t>Artificial Neural Network</a:t>
            </a:r>
          </a:p>
          <a:p>
            <a:pPr marL="730355" lvl="1" indent="-365178">
              <a:lnSpc>
                <a:spcPts val="5412"/>
              </a:lnSpc>
              <a:buFont typeface="Arial"/>
              <a:buChar char="•"/>
            </a:pPr>
            <a:r>
              <a:rPr lang="en-US" sz="3382" dirty="0">
                <a:solidFill>
                  <a:srgbClr val="000000"/>
                </a:solidFill>
                <a:latin typeface="Open Sauce SemiBold"/>
              </a:rPr>
              <a:t>ESP32 Wroom32</a:t>
            </a:r>
          </a:p>
          <a:p>
            <a:pPr marL="730355" lvl="1" indent="-365178">
              <a:lnSpc>
                <a:spcPts val="5412"/>
              </a:lnSpc>
              <a:buFont typeface="Arial"/>
              <a:buChar char="•"/>
            </a:pPr>
            <a:r>
              <a:rPr lang="en-US" sz="3382" dirty="0">
                <a:solidFill>
                  <a:srgbClr val="000000"/>
                </a:solidFill>
                <a:latin typeface="Open Sauce SemiBold"/>
              </a:rPr>
              <a:t>AS7341 Color Sensor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9567" y="305613"/>
            <a:ext cx="1590099" cy="1391336"/>
            <a:chOff x="0" y="0"/>
            <a:chExt cx="812800" cy="711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028700" y="-67705"/>
            <a:ext cx="1590099" cy="1391336"/>
            <a:chOff x="0" y="0"/>
            <a:chExt cx="812800" cy="711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01838" y="161784"/>
            <a:ext cx="1065554" cy="932359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555842" y="5918850"/>
            <a:ext cx="10410717" cy="3938137"/>
          </a:xfrm>
          <a:custGeom>
            <a:avLst/>
            <a:gdLst/>
            <a:ahLst/>
            <a:cxnLst/>
            <a:rect l="l" t="t" r="r" b="b"/>
            <a:pathLst>
              <a:path w="10410717" h="3938137">
                <a:moveTo>
                  <a:pt x="0" y="0"/>
                </a:moveTo>
                <a:lnTo>
                  <a:pt x="10410717" y="0"/>
                </a:lnTo>
                <a:lnTo>
                  <a:pt x="10410717" y="3938137"/>
                </a:lnTo>
                <a:lnTo>
                  <a:pt x="0" y="3938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3349564" y="333032"/>
            <a:ext cx="566672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0"/>
              </a:lnSpc>
            </a:pPr>
            <a:r>
              <a:rPr lang="en-US" sz="6500" spc="-162">
                <a:solidFill>
                  <a:srgbClr val="0CB0B6"/>
                </a:solidFill>
                <a:latin typeface="Open Sauce SemiBold"/>
              </a:rPr>
              <a:t>Key </a:t>
            </a:r>
            <a:r>
              <a:rPr lang="en-US" sz="6500" spc="-162">
                <a:solidFill>
                  <a:srgbClr val="DB793D"/>
                </a:solidFill>
                <a:latin typeface="Open Sauce SemiBold"/>
              </a:rPr>
              <a:t>Highlights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361" y="2064436"/>
            <a:ext cx="17849862" cy="363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339" lvl="1" indent="-323669" algn="just">
              <a:lnSpc>
                <a:spcPts val="4797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Affordable Innovation: </a:t>
            </a:r>
            <a:r>
              <a:rPr lang="en-US" sz="2800" dirty="0">
                <a:solidFill>
                  <a:srgbClr val="000000"/>
                </a:solidFill>
              </a:rPr>
              <a:t>We prioritize affordability, delivering a cost-effective ripeness detection solution for large-scale production.</a:t>
            </a:r>
          </a:p>
          <a:p>
            <a:pPr marL="647339" lvl="1" indent="-323669" algn="just">
              <a:lnSpc>
                <a:spcPts val="4797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Spectral Precision: </a:t>
            </a:r>
            <a:r>
              <a:rPr lang="en-US" sz="2800" dirty="0">
                <a:solidFill>
                  <a:srgbClr val="000000"/>
                </a:solidFill>
              </a:rPr>
              <a:t>Ditching traditional images, we leverage spectral data for superior accuracy, capturing nuanced details often missed in visual assessments.</a:t>
            </a:r>
          </a:p>
          <a:p>
            <a:pPr marL="647339" lvl="1" indent="-323669" algn="just">
              <a:lnSpc>
                <a:spcPts val="4797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Deeper Insights: </a:t>
            </a:r>
            <a:r>
              <a:rPr lang="en-US" sz="2800" dirty="0">
                <a:solidFill>
                  <a:srgbClr val="000000"/>
                </a:solidFill>
              </a:rPr>
              <a:t>Our system delves into intrinsic produce characteristics, setting a new standard for precision and reliability in ripeness detection.</a:t>
            </a: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529CAA4A-C580-8376-BFFF-D850F794925D}"/>
              </a:ext>
            </a:extLst>
          </p:cNvPr>
          <p:cNvGrpSpPr/>
          <p:nvPr/>
        </p:nvGrpSpPr>
        <p:grpSpPr>
          <a:xfrm>
            <a:off x="15102910" y="8895664"/>
            <a:ext cx="1590099" cy="1391336"/>
            <a:chOff x="0" y="0"/>
            <a:chExt cx="812800" cy="711200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7DAACBB0-A39C-769D-A36F-7740A37BEBE0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15034B03-A0CF-6F16-0513-5F8F2B4BE641}"/>
                </a:ext>
              </a:extLst>
            </p:cNvPr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8" name="Group 6">
            <a:extLst>
              <a:ext uri="{FF2B5EF4-FFF2-40B4-BE49-F238E27FC236}">
                <a16:creationId xmlns:a16="http://schemas.microsoft.com/office/drawing/2014/main" id="{E83179B3-3937-5C0D-8C4F-0A30EA8C672B}"/>
              </a:ext>
            </a:extLst>
          </p:cNvPr>
          <p:cNvGrpSpPr/>
          <p:nvPr/>
        </p:nvGrpSpPr>
        <p:grpSpPr>
          <a:xfrm rot="-10800000">
            <a:off x="15897960" y="8561019"/>
            <a:ext cx="1590099" cy="1391336"/>
            <a:chOff x="0" y="0"/>
            <a:chExt cx="812800" cy="7112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8E20747A-F29C-5B8E-7373-0CB147D91C45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CA6F4771-90F5-F654-F2BE-D993DA3F4485}"/>
                </a:ext>
              </a:extLst>
            </p:cNvPr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1" name="Group 9">
            <a:extLst>
              <a:ext uri="{FF2B5EF4-FFF2-40B4-BE49-F238E27FC236}">
                <a16:creationId xmlns:a16="http://schemas.microsoft.com/office/drawing/2014/main" id="{5AD66BA5-182F-4CC4-127F-31BDC06810A0}"/>
              </a:ext>
            </a:extLst>
          </p:cNvPr>
          <p:cNvGrpSpPr/>
          <p:nvPr/>
        </p:nvGrpSpPr>
        <p:grpSpPr>
          <a:xfrm>
            <a:off x="17208999" y="8429484"/>
            <a:ext cx="1065554" cy="932359"/>
            <a:chOff x="0" y="0"/>
            <a:chExt cx="812800" cy="711200"/>
          </a:xfrm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BF7AFA2-B5B1-6378-AB14-985005687A73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EAC745D4-CF08-BEC4-0BE7-A0FEEBABAA9A}"/>
                </a:ext>
              </a:extLst>
            </p:cNvPr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297884" y="-1515050"/>
            <a:ext cx="2386132" cy="2087866"/>
            <a:chOff x="0" y="0"/>
            <a:chExt cx="812800" cy="711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5105387" y="-91907"/>
            <a:ext cx="1922832" cy="1682478"/>
            <a:chOff x="0" y="0"/>
            <a:chExt cx="812800" cy="711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97884" y="141034"/>
            <a:ext cx="1460670" cy="1278086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81266" y="1590571"/>
            <a:ext cx="7148980" cy="4277062"/>
          </a:xfrm>
          <a:custGeom>
            <a:avLst/>
            <a:gdLst/>
            <a:ahLst/>
            <a:cxnLst/>
            <a:rect l="l" t="t" r="r" b="b"/>
            <a:pathLst>
              <a:path w="7148980" h="4277062">
                <a:moveTo>
                  <a:pt x="0" y="0"/>
                </a:moveTo>
                <a:lnTo>
                  <a:pt x="7148980" y="0"/>
                </a:lnTo>
                <a:lnTo>
                  <a:pt x="7148980" y="4277062"/>
                </a:lnTo>
                <a:lnTo>
                  <a:pt x="0" y="4277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2039018" y="6519932"/>
            <a:ext cx="6052485" cy="3601564"/>
          </a:xfrm>
          <a:custGeom>
            <a:avLst/>
            <a:gdLst/>
            <a:ahLst/>
            <a:cxnLst/>
            <a:rect l="l" t="t" r="r" b="b"/>
            <a:pathLst>
              <a:path w="6052485" h="3601564">
                <a:moveTo>
                  <a:pt x="0" y="0"/>
                </a:moveTo>
                <a:lnTo>
                  <a:pt x="6052485" y="0"/>
                </a:lnTo>
                <a:lnTo>
                  <a:pt x="6052485" y="3601563"/>
                </a:lnTo>
                <a:lnTo>
                  <a:pt x="0" y="3601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10196499" y="3543300"/>
            <a:ext cx="7416203" cy="4204008"/>
          </a:xfrm>
          <a:custGeom>
            <a:avLst/>
            <a:gdLst/>
            <a:ahLst/>
            <a:cxnLst/>
            <a:rect l="l" t="t" r="r" b="b"/>
            <a:pathLst>
              <a:path w="7416203" h="4204008">
                <a:moveTo>
                  <a:pt x="0" y="0"/>
                </a:moveTo>
                <a:lnTo>
                  <a:pt x="7416202" y="0"/>
                </a:lnTo>
                <a:lnTo>
                  <a:pt x="7416202" y="4204007"/>
                </a:lnTo>
                <a:lnTo>
                  <a:pt x="0" y="4204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659682" y="-82546"/>
            <a:ext cx="12118010" cy="1111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0CB0B6"/>
                </a:solidFill>
                <a:latin typeface="Open Sauce SemiBold"/>
              </a:rPr>
              <a:t>Project Analysis and</a:t>
            </a:r>
            <a:r>
              <a:rPr lang="en-US" sz="6500">
                <a:solidFill>
                  <a:srgbClr val="DB793D"/>
                </a:solidFill>
                <a:latin typeface="Open Sauce SemiBold"/>
              </a:rPr>
              <a:t> Design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39122" y="1159576"/>
            <a:ext cx="4652278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5"/>
              </a:lnSpc>
              <a:spcBef>
                <a:spcPct val="0"/>
              </a:spcBef>
            </a:pPr>
            <a:r>
              <a:rPr lang="en-US" sz="2503" dirty="0">
                <a:solidFill>
                  <a:srgbClr val="000000"/>
                </a:solidFill>
                <a:latin typeface="Prompt Light Bold"/>
              </a:rPr>
              <a:t>Work Breakdown Structure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66204" y="4303928"/>
            <a:ext cx="391552" cy="80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5"/>
              </a:lnSpc>
              <a:spcBef>
                <a:spcPct val="0"/>
              </a:spcBef>
            </a:pPr>
            <a:r>
              <a:rPr lang="en-US" sz="4203" dirty="0">
                <a:solidFill>
                  <a:srgbClr val="000000"/>
                </a:solidFill>
                <a:latin typeface="Prompt Light Bold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4617" y="6592920"/>
            <a:ext cx="391552" cy="80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5"/>
              </a:lnSpc>
              <a:spcBef>
                <a:spcPct val="0"/>
              </a:spcBef>
            </a:pPr>
            <a:r>
              <a:rPr lang="en-US" sz="4203" dirty="0">
                <a:solidFill>
                  <a:srgbClr val="000000"/>
                </a:solidFill>
                <a:latin typeface="Prompt Light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9682" y="1598957"/>
            <a:ext cx="391552" cy="80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5"/>
              </a:lnSpc>
              <a:spcBef>
                <a:spcPct val="0"/>
              </a:spcBef>
            </a:pPr>
            <a:r>
              <a:rPr lang="en-US" sz="4203">
                <a:solidFill>
                  <a:srgbClr val="000000"/>
                </a:solidFill>
                <a:latin typeface="Prompt Light Bold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15628" y="6014250"/>
            <a:ext cx="2680256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5"/>
              </a:lnSpc>
              <a:spcBef>
                <a:spcPct val="0"/>
              </a:spcBef>
            </a:pPr>
            <a:r>
              <a:rPr lang="en-US" sz="2503" dirty="0">
                <a:solidFill>
                  <a:srgbClr val="000000"/>
                </a:solidFill>
                <a:latin typeface="Prompt Light Bold"/>
              </a:rPr>
              <a:t>Activity Diagram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08878" y="2784342"/>
            <a:ext cx="4296952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5"/>
              </a:lnSpc>
              <a:spcBef>
                <a:spcPct val="0"/>
              </a:spcBef>
            </a:pPr>
            <a:r>
              <a:rPr lang="en-US" sz="2503" dirty="0">
                <a:solidFill>
                  <a:srgbClr val="000000"/>
                </a:solidFill>
                <a:latin typeface="Prompt Light Bold"/>
              </a:rPr>
              <a:t>Entity Relationship Diagram</a:t>
            </a:r>
          </a:p>
        </p:txBody>
      </p:sp>
      <p:grpSp>
        <p:nvGrpSpPr>
          <p:cNvPr id="24" name="Group 15">
            <a:extLst>
              <a:ext uri="{FF2B5EF4-FFF2-40B4-BE49-F238E27FC236}">
                <a16:creationId xmlns:a16="http://schemas.microsoft.com/office/drawing/2014/main" id="{C4AF98FA-CB22-CBE9-AF21-B823DC513A14}"/>
              </a:ext>
            </a:extLst>
          </p:cNvPr>
          <p:cNvGrpSpPr/>
          <p:nvPr/>
        </p:nvGrpSpPr>
        <p:grpSpPr>
          <a:xfrm>
            <a:off x="15821469" y="8267700"/>
            <a:ext cx="1708856" cy="1708856"/>
            <a:chOff x="0" y="0"/>
            <a:chExt cx="812800" cy="812800"/>
          </a:xfrm>
        </p:grpSpPr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B712F7B-6B05-84D8-A35A-7D9E412890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17">
              <a:extLst>
                <a:ext uri="{FF2B5EF4-FFF2-40B4-BE49-F238E27FC236}">
                  <a16:creationId xmlns:a16="http://schemas.microsoft.com/office/drawing/2014/main" id="{2F99589E-63AD-C06D-F512-D40ED5E87850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7" name="Group 18">
            <a:extLst>
              <a:ext uri="{FF2B5EF4-FFF2-40B4-BE49-F238E27FC236}">
                <a16:creationId xmlns:a16="http://schemas.microsoft.com/office/drawing/2014/main" id="{988C952C-8DB0-94E8-6D57-3D2C2F5F1521}"/>
              </a:ext>
            </a:extLst>
          </p:cNvPr>
          <p:cNvGrpSpPr/>
          <p:nvPr/>
        </p:nvGrpSpPr>
        <p:grpSpPr>
          <a:xfrm>
            <a:off x="15429771" y="8834773"/>
            <a:ext cx="783397" cy="783397"/>
            <a:chOff x="0" y="0"/>
            <a:chExt cx="812800" cy="812800"/>
          </a:xfrm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644C9677-4029-2904-011E-581FD4E32B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0">
              <a:extLst>
                <a:ext uri="{FF2B5EF4-FFF2-40B4-BE49-F238E27FC236}">
                  <a16:creationId xmlns:a16="http://schemas.microsoft.com/office/drawing/2014/main" id="{3B29C5BF-921C-0395-BBC3-7F5DA52E3131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30" name="Group 21">
            <a:extLst>
              <a:ext uri="{FF2B5EF4-FFF2-40B4-BE49-F238E27FC236}">
                <a16:creationId xmlns:a16="http://schemas.microsoft.com/office/drawing/2014/main" id="{105619F4-3BB5-8DFB-4BF9-A1B956301813}"/>
              </a:ext>
            </a:extLst>
          </p:cNvPr>
          <p:cNvGrpSpPr/>
          <p:nvPr/>
        </p:nvGrpSpPr>
        <p:grpSpPr>
          <a:xfrm>
            <a:off x="16447187" y="8457075"/>
            <a:ext cx="2270294" cy="2270294"/>
            <a:chOff x="0" y="0"/>
            <a:chExt cx="812800" cy="812800"/>
          </a:xfrm>
        </p:grpSpPr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11F4CF4-8F7E-61E6-2D33-233C6B3FB33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23">
              <a:extLst>
                <a:ext uri="{FF2B5EF4-FFF2-40B4-BE49-F238E27FC236}">
                  <a16:creationId xmlns:a16="http://schemas.microsoft.com/office/drawing/2014/main" id="{4464E02D-4FCC-3A8C-D29F-A744FB09F238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</p:spTree>
  </p:cSld>
  <p:clrMapOvr>
    <a:masterClrMapping/>
  </p:clrMapOvr>
  <p:transition>
    <p:circl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1254" y="520067"/>
            <a:ext cx="1630609" cy="1630609"/>
          </a:xfrm>
          <a:custGeom>
            <a:avLst/>
            <a:gdLst/>
            <a:ahLst/>
            <a:cxnLst/>
            <a:rect l="l" t="t" r="r" b="b"/>
            <a:pathLst>
              <a:path w="1630609" h="1630609">
                <a:moveTo>
                  <a:pt x="0" y="0"/>
                </a:moveTo>
                <a:lnTo>
                  <a:pt x="1630609" y="0"/>
                </a:lnTo>
                <a:lnTo>
                  <a:pt x="1630609" y="1630609"/>
                </a:lnTo>
                <a:lnTo>
                  <a:pt x="0" y="1630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893190" y="7937271"/>
            <a:ext cx="3547967" cy="3104471"/>
            <a:chOff x="0" y="0"/>
            <a:chExt cx="812800" cy="7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335699" y="8893612"/>
            <a:ext cx="2728798" cy="2387698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0738890">
            <a:off x="2754088" y="9086615"/>
            <a:ext cx="1673670" cy="1522557"/>
            <a:chOff x="0" y="0"/>
            <a:chExt cx="927580" cy="8438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27580" cy="843830"/>
            </a:xfrm>
            <a:custGeom>
              <a:avLst/>
              <a:gdLst/>
              <a:ahLst/>
              <a:cxnLst/>
              <a:rect l="l" t="t" r="r" b="b"/>
              <a:pathLst>
                <a:path w="927580" h="843830">
                  <a:moveTo>
                    <a:pt x="463790" y="0"/>
                  </a:moveTo>
                  <a:lnTo>
                    <a:pt x="927580" y="843830"/>
                  </a:lnTo>
                  <a:lnTo>
                    <a:pt x="0" y="843830"/>
                  </a:lnTo>
                  <a:lnTo>
                    <a:pt x="46379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44934" y="315578"/>
              <a:ext cx="637711" cy="467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85199" y="8429139"/>
            <a:ext cx="1895226" cy="1658323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527135" y="8139037"/>
            <a:ext cx="1708856" cy="170885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135437" y="8706110"/>
            <a:ext cx="783397" cy="78339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152853" y="8328412"/>
            <a:ext cx="2270294" cy="227029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028700" y="2935088"/>
            <a:ext cx="7259274" cy="4416824"/>
          </a:xfrm>
          <a:custGeom>
            <a:avLst/>
            <a:gdLst/>
            <a:ahLst/>
            <a:cxnLst/>
            <a:rect l="l" t="t" r="r" b="b"/>
            <a:pathLst>
              <a:path w="7259274" h="4416824">
                <a:moveTo>
                  <a:pt x="0" y="0"/>
                </a:moveTo>
                <a:lnTo>
                  <a:pt x="7259274" y="0"/>
                </a:lnTo>
                <a:lnTo>
                  <a:pt x="7259274" y="4416824"/>
                </a:lnTo>
                <a:lnTo>
                  <a:pt x="0" y="4416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>
            <a:off x="9183526" y="1122957"/>
            <a:ext cx="8198037" cy="3669146"/>
          </a:xfrm>
          <a:custGeom>
            <a:avLst/>
            <a:gdLst/>
            <a:ahLst/>
            <a:cxnLst/>
            <a:rect l="l" t="t" r="r" b="b"/>
            <a:pathLst>
              <a:path w="8198037" h="3669146">
                <a:moveTo>
                  <a:pt x="0" y="0"/>
                </a:moveTo>
                <a:lnTo>
                  <a:pt x="8198037" y="0"/>
                </a:lnTo>
                <a:lnTo>
                  <a:pt x="8198037" y="3669146"/>
                </a:lnTo>
                <a:lnTo>
                  <a:pt x="0" y="3669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>
            <a:off x="9144000" y="5484734"/>
            <a:ext cx="7636145" cy="3408878"/>
          </a:xfrm>
          <a:custGeom>
            <a:avLst/>
            <a:gdLst/>
            <a:ahLst/>
            <a:cxnLst/>
            <a:rect l="l" t="t" r="r" b="b"/>
            <a:pathLst>
              <a:path w="7636145" h="3408878">
                <a:moveTo>
                  <a:pt x="0" y="0"/>
                </a:moveTo>
                <a:lnTo>
                  <a:pt x="7636145" y="0"/>
                </a:lnTo>
                <a:lnTo>
                  <a:pt x="7636145" y="3408878"/>
                </a:lnTo>
                <a:lnTo>
                  <a:pt x="0" y="34088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TextBox 27"/>
          <p:cNvSpPr txBox="1"/>
          <p:nvPr/>
        </p:nvSpPr>
        <p:spPr>
          <a:xfrm>
            <a:off x="2620862" y="628023"/>
            <a:ext cx="12779976" cy="89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5278">
                <a:solidFill>
                  <a:srgbClr val="DB793D"/>
                </a:solidFill>
                <a:latin typeface="Open Sauce SemiBold"/>
              </a:rPr>
              <a:t>Detailed Design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520211" y="5313284"/>
            <a:ext cx="391552" cy="80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5"/>
              </a:lnSpc>
              <a:spcBef>
                <a:spcPct val="0"/>
              </a:spcBef>
            </a:pPr>
            <a:r>
              <a:rPr lang="en-US" sz="4203">
                <a:solidFill>
                  <a:srgbClr val="000000"/>
                </a:solidFill>
                <a:latin typeface="Prompt Light Bold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619298" y="951507"/>
            <a:ext cx="391552" cy="80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5"/>
              </a:lnSpc>
              <a:spcBef>
                <a:spcPct val="0"/>
              </a:spcBef>
            </a:pPr>
            <a:r>
              <a:rPr lang="en-US" sz="4203">
                <a:solidFill>
                  <a:srgbClr val="000000"/>
                </a:solidFill>
                <a:latin typeface="Prompt Light Bold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68130" y="2786080"/>
            <a:ext cx="391552" cy="80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5"/>
              </a:lnSpc>
              <a:spcBef>
                <a:spcPct val="0"/>
              </a:spcBef>
            </a:pPr>
            <a:r>
              <a:rPr lang="en-US" sz="4203">
                <a:solidFill>
                  <a:srgbClr val="000000"/>
                </a:solidFill>
                <a:latin typeface="Prompt Light Bold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089798" y="7464367"/>
            <a:ext cx="2853802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5"/>
              </a:lnSpc>
              <a:spcBef>
                <a:spcPct val="0"/>
              </a:spcBef>
            </a:pPr>
            <a:r>
              <a:rPr lang="en-US" sz="2503" dirty="0">
                <a:solidFill>
                  <a:srgbClr val="000000"/>
                </a:solidFill>
                <a:latin typeface="Prompt Light Bold"/>
              </a:rPr>
              <a:t>Data Flow Design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46308" y="4854341"/>
            <a:ext cx="2326892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5"/>
              </a:lnSpc>
              <a:spcBef>
                <a:spcPct val="0"/>
              </a:spcBef>
            </a:pPr>
            <a:r>
              <a:rPr lang="en-US" sz="2503" dirty="0">
                <a:solidFill>
                  <a:srgbClr val="000000"/>
                </a:solidFill>
                <a:latin typeface="Prompt Light Bold"/>
              </a:rPr>
              <a:t>Block Diagram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36356" y="8898215"/>
            <a:ext cx="3292376" cy="48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5"/>
              </a:lnSpc>
              <a:spcBef>
                <a:spcPct val="0"/>
              </a:spcBef>
            </a:pPr>
            <a:r>
              <a:rPr lang="en-US" sz="2503" dirty="0">
                <a:solidFill>
                  <a:srgbClr val="000000"/>
                </a:solidFill>
                <a:latin typeface="Prompt Light Bold"/>
              </a:rPr>
              <a:t>Component Diagram</a:t>
            </a:r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7322" y="846105"/>
            <a:ext cx="13516269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spc="-162">
                <a:solidFill>
                  <a:srgbClr val="0CB0B6"/>
                </a:solidFill>
                <a:latin typeface="Open Sauce SemiBold"/>
              </a:rPr>
              <a:t>Resu</a:t>
            </a:r>
            <a:r>
              <a:rPr lang="en-US" sz="6500" spc="-162">
                <a:solidFill>
                  <a:srgbClr val="DB793D"/>
                </a:solidFill>
                <a:latin typeface="Open Sauce SemiBold"/>
              </a:rPr>
              <a:t>lts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561399" y="445369"/>
            <a:ext cx="1590099" cy="1391336"/>
            <a:chOff x="0" y="0"/>
            <a:chExt cx="812800" cy="7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0" y="-250299"/>
            <a:ext cx="1590099" cy="1391336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57322" y="-20811"/>
            <a:ext cx="1065554" cy="932359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5503662" y="2125693"/>
            <a:ext cx="5152328" cy="900942"/>
            <a:chOff x="0" y="0"/>
            <a:chExt cx="5765800" cy="10082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65800" cy="1008215"/>
            </a:xfrm>
            <a:custGeom>
              <a:avLst/>
              <a:gdLst/>
              <a:ahLst/>
              <a:cxnLst/>
              <a:rect l="l" t="t" r="r" b="b"/>
              <a:pathLst>
                <a:path w="5765800" h="1008215">
                  <a:moveTo>
                    <a:pt x="5765800" y="0"/>
                  </a:moveTo>
                  <a:lnTo>
                    <a:pt x="5765800" y="1005675"/>
                  </a:lnTo>
                  <a:lnTo>
                    <a:pt x="5406390" y="514185"/>
                  </a:lnTo>
                  <a:lnTo>
                    <a:pt x="5050790" y="1008215"/>
                  </a:lnTo>
                  <a:lnTo>
                    <a:pt x="5043170" y="1008215"/>
                  </a:lnTo>
                  <a:lnTo>
                    <a:pt x="4686300" y="514185"/>
                  </a:lnTo>
                  <a:lnTo>
                    <a:pt x="4330700" y="1008215"/>
                  </a:lnTo>
                  <a:lnTo>
                    <a:pt x="4323080" y="1008215"/>
                  </a:lnTo>
                  <a:lnTo>
                    <a:pt x="3967480" y="514185"/>
                  </a:lnTo>
                  <a:lnTo>
                    <a:pt x="3611880" y="1008215"/>
                  </a:lnTo>
                  <a:lnTo>
                    <a:pt x="3604260" y="1008215"/>
                  </a:lnTo>
                  <a:lnTo>
                    <a:pt x="3248660" y="514185"/>
                  </a:lnTo>
                  <a:lnTo>
                    <a:pt x="2893060" y="1008215"/>
                  </a:lnTo>
                  <a:lnTo>
                    <a:pt x="2885440" y="1008215"/>
                  </a:lnTo>
                  <a:lnTo>
                    <a:pt x="2528570" y="514185"/>
                  </a:lnTo>
                  <a:lnTo>
                    <a:pt x="2172970" y="1008215"/>
                  </a:lnTo>
                  <a:lnTo>
                    <a:pt x="2165350" y="1008215"/>
                  </a:lnTo>
                  <a:lnTo>
                    <a:pt x="1809750" y="514185"/>
                  </a:lnTo>
                  <a:lnTo>
                    <a:pt x="1452880" y="1008215"/>
                  </a:lnTo>
                  <a:lnTo>
                    <a:pt x="1446530" y="1008215"/>
                  </a:lnTo>
                  <a:lnTo>
                    <a:pt x="1089660" y="514185"/>
                  </a:lnTo>
                  <a:lnTo>
                    <a:pt x="734060" y="1008215"/>
                  </a:lnTo>
                  <a:lnTo>
                    <a:pt x="725170" y="1008215"/>
                  </a:lnTo>
                  <a:lnTo>
                    <a:pt x="290830" y="526885"/>
                  </a:lnTo>
                  <a:lnTo>
                    <a:pt x="1270" y="1008215"/>
                  </a:lnTo>
                  <a:lnTo>
                    <a:pt x="0" y="1008215"/>
                  </a:lnTo>
                  <a:lnTo>
                    <a:pt x="2540" y="269875"/>
                  </a:lnTo>
                  <a:lnTo>
                    <a:pt x="7620" y="269875"/>
                  </a:lnTo>
                  <a:lnTo>
                    <a:pt x="10160" y="0"/>
                  </a:lnTo>
                  <a:lnTo>
                    <a:pt x="57658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5503662" y="7260365"/>
            <a:ext cx="5152328" cy="900942"/>
            <a:chOff x="0" y="0"/>
            <a:chExt cx="5765800" cy="10082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65800" cy="1008215"/>
            </a:xfrm>
            <a:custGeom>
              <a:avLst/>
              <a:gdLst/>
              <a:ahLst/>
              <a:cxnLst/>
              <a:rect l="l" t="t" r="r" b="b"/>
              <a:pathLst>
                <a:path w="5765800" h="1008215">
                  <a:moveTo>
                    <a:pt x="5765800" y="0"/>
                  </a:moveTo>
                  <a:lnTo>
                    <a:pt x="5765800" y="1005675"/>
                  </a:lnTo>
                  <a:lnTo>
                    <a:pt x="5406390" y="514185"/>
                  </a:lnTo>
                  <a:lnTo>
                    <a:pt x="5050790" y="1008215"/>
                  </a:lnTo>
                  <a:lnTo>
                    <a:pt x="5043170" y="1008215"/>
                  </a:lnTo>
                  <a:lnTo>
                    <a:pt x="4686300" y="514185"/>
                  </a:lnTo>
                  <a:lnTo>
                    <a:pt x="4330700" y="1008215"/>
                  </a:lnTo>
                  <a:lnTo>
                    <a:pt x="4323080" y="1008215"/>
                  </a:lnTo>
                  <a:lnTo>
                    <a:pt x="3967480" y="514185"/>
                  </a:lnTo>
                  <a:lnTo>
                    <a:pt x="3611880" y="1008215"/>
                  </a:lnTo>
                  <a:lnTo>
                    <a:pt x="3604260" y="1008215"/>
                  </a:lnTo>
                  <a:lnTo>
                    <a:pt x="3248660" y="514185"/>
                  </a:lnTo>
                  <a:lnTo>
                    <a:pt x="2893060" y="1008215"/>
                  </a:lnTo>
                  <a:lnTo>
                    <a:pt x="2885440" y="1008215"/>
                  </a:lnTo>
                  <a:lnTo>
                    <a:pt x="2528570" y="514185"/>
                  </a:lnTo>
                  <a:lnTo>
                    <a:pt x="2172970" y="1008215"/>
                  </a:lnTo>
                  <a:lnTo>
                    <a:pt x="2165350" y="1008215"/>
                  </a:lnTo>
                  <a:lnTo>
                    <a:pt x="1809750" y="514185"/>
                  </a:lnTo>
                  <a:lnTo>
                    <a:pt x="1452880" y="1008215"/>
                  </a:lnTo>
                  <a:lnTo>
                    <a:pt x="1446530" y="1008215"/>
                  </a:lnTo>
                  <a:lnTo>
                    <a:pt x="1089660" y="514185"/>
                  </a:lnTo>
                  <a:lnTo>
                    <a:pt x="734060" y="1008215"/>
                  </a:lnTo>
                  <a:lnTo>
                    <a:pt x="725170" y="1008215"/>
                  </a:lnTo>
                  <a:lnTo>
                    <a:pt x="290830" y="526885"/>
                  </a:lnTo>
                  <a:lnTo>
                    <a:pt x="1270" y="1008215"/>
                  </a:lnTo>
                  <a:lnTo>
                    <a:pt x="0" y="1008215"/>
                  </a:lnTo>
                  <a:lnTo>
                    <a:pt x="2540" y="269875"/>
                  </a:lnTo>
                  <a:lnTo>
                    <a:pt x="7620" y="269875"/>
                  </a:lnTo>
                  <a:lnTo>
                    <a:pt x="10160" y="0"/>
                  </a:lnTo>
                  <a:lnTo>
                    <a:pt x="57658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Freeform 17"/>
          <p:cNvSpPr/>
          <p:nvPr/>
        </p:nvSpPr>
        <p:spPr>
          <a:xfrm>
            <a:off x="9723845" y="4991100"/>
            <a:ext cx="6577683" cy="4375817"/>
          </a:xfrm>
          <a:custGeom>
            <a:avLst/>
            <a:gdLst/>
            <a:ahLst/>
            <a:cxnLst/>
            <a:rect l="l" t="t" r="r" b="b"/>
            <a:pathLst>
              <a:path w="7621039" h="5122083">
                <a:moveTo>
                  <a:pt x="0" y="0"/>
                </a:moveTo>
                <a:lnTo>
                  <a:pt x="7621039" y="0"/>
                </a:lnTo>
                <a:lnTo>
                  <a:pt x="7621039" y="5122084"/>
                </a:lnTo>
                <a:lnTo>
                  <a:pt x="0" y="512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1341646" y="4960707"/>
            <a:ext cx="6048109" cy="4528217"/>
          </a:xfrm>
          <a:custGeom>
            <a:avLst/>
            <a:gdLst/>
            <a:ahLst/>
            <a:cxnLst/>
            <a:rect l="l" t="t" r="r" b="b"/>
            <a:pathLst>
              <a:path w="7095345" h="5122083">
                <a:moveTo>
                  <a:pt x="0" y="0"/>
                </a:moveTo>
                <a:lnTo>
                  <a:pt x="7095345" y="0"/>
                </a:lnTo>
                <a:lnTo>
                  <a:pt x="7095345" y="5122084"/>
                </a:lnTo>
                <a:lnTo>
                  <a:pt x="0" y="5122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403497" y="1770517"/>
            <a:ext cx="391552" cy="80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5"/>
              </a:lnSpc>
              <a:spcBef>
                <a:spcPct val="0"/>
              </a:spcBef>
            </a:pPr>
            <a:r>
              <a:rPr lang="en-US" sz="4203">
                <a:solidFill>
                  <a:srgbClr val="000000"/>
                </a:solidFill>
                <a:latin typeface="Prompt Light Bold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3497" y="4980878"/>
            <a:ext cx="391552" cy="80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5"/>
              </a:lnSpc>
              <a:spcBef>
                <a:spcPct val="0"/>
              </a:spcBef>
            </a:pPr>
            <a:r>
              <a:rPr lang="en-US" sz="4203">
                <a:solidFill>
                  <a:srgbClr val="000000"/>
                </a:solidFill>
                <a:latin typeface="Prompt Light Bold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14836" y="4980878"/>
            <a:ext cx="391552" cy="80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5"/>
              </a:lnSpc>
              <a:spcBef>
                <a:spcPct val="0"/>
              </a:spcBef>
            </a:pPr>
            <a:r>
              <a:rPr lang="en-US" sz="4203">
                <a:solidFill>
                  <a:srgbClr val="000000"/>
                </a:solidFill>
                <a:latin typeface="Prompt Light Bold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20562" y="1488390"/>
            <a:ext cx="1981562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5"/>
              </a:lnSpc>
              <a:spcBef>
                <a:spcPct val="0"/>
              </a:spcBef>
            </a:pPr>
            <a:r>
              <a:rPr lang="en-US" sz="2503" dirty="0">
                <a:solidFill>
                  <a:srgbClr val="000000"/>
                </a:solidFill>
                <a:latin typeface="Prompt Light Bold"/>
              </a:rPr>
              <a:t>Accuracies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63400" y="9428508"/>
            <a:ext cx="2903215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5"/>
              </a:lnSpc>
              <a:spcBef>
                <a:spcPct val="0"/>
              </a:spcBef>
            </a:pPr>
            <a:r>
              <a:rPr lang="en-US" sz="2503" dirty="0">
                <a:solidFill>
                  <a:srgbClr val="000000"/>
                </a:solidFill>
                <a:latin typeface="Prompt Light Bold"/>
              </a:rPr>
              <a:t>Confusion Matrix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96678" y="9518450"/>
            <a:ext cx="5938044" cy="48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5"/>
              </a:lnSpc>
              <a:spcBef>
                <a:spcPct val="0"/>
              </a:spcBef>
            </a:pPr>
            <a:r>
              <a:rPr lang="en-US" sz="2503" dirty="0">
                <a:solidFill>
                  <a:srgbClr val="000000"/>
                </a:solidFill>
                <a:latin typeface="Prompt Light Bold"/>
              </a:rPr>
              <a:t>Learning Curve For Stacking Classifier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3F097BD-02A7-2865-C652-7086214A7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536477"/>
              </p:ext>
            </p:extLst>
          </p:nvPr>
        </p:nvGraphicFramePr>
        <p:xfrm>
          <a:off x="3783236" y="2019690"/>
          <a:ext cx="9151615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41415">
                  <a:extLst>
                    <a:ext uri="{9D8B030D-6E8A-4147-A177-3AD203B41FA5}">
                      <a16:colId xmlns:a16="http://schemas.microsoft.com/office/drawing/2014/main" val="277976313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043586335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964360862"/>
                    </a:ext>
                  </a:extLst>
                </a:gridCol>
              </a:tblGrid>
              <a:tr h="35631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Model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229348"/>
                  </a:ext>
                </a:extLst>
              </a:tr>
              <a:tr h="35631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ANN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80%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67327"/>
                  </a:ext>
                </a:extLst>
              </a:tr>
              <a:tr h="35631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85.4%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75643"/>
                  </a:ext>
                </a:extLst>
              </a:tr>
              <a:tr h="35631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89.94%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90.08%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79757"/>
                  </a:ext>
                </a:extLst>
              </a:tr>
              <a:tr h="35631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93.12%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93.39%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66516"/>
                  </a:ext>
                </a:extLst>
              </a:tr>
              <a:tr h="356316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Ensemble of (SVM, KNN, Naïve Bayes)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94.04%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95.4%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66592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7322" y="846105"/>
            <a:ext cx="13516269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spc="-162">
                <a:solidFill>
                  <a:srgbClr val="0CB0B6"/>
                </a:solidFill>
                <a:latin typeface="Open Sauce SemiBold"/>
              </a:rPr>
              <a:t>Resu</a:t>
            </a:r>
            <a:r>
              <a:rPr lang="en-US" sz="6500" spc="-162">
                <a:solidFill>
                  <a:srgbClr val="DB793D"/>
                </a:solidFill>
                <a:latin typeface="Open Sauce SemiBold"/>
              </a:rPr>
              <a:t>lts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561399" y="445369"/>
            <a:ext cx="1590099" cy="1391336"/>
            <a:chOff x="0" y="0"/>
            <a:chExt cx="812800" cy="7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0" y="-250299"/>
            <a:ext cx="1590099" cy="1391336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57322" y="-20811"/>
            <a:ext cx="1065554" cy="932359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5503662" y="2125693"/>
            <a:ext cx="5152328" cy="900942"/>
            <a:chOff x="0" y="0"/>
            <a:chExt cx="5765800" cy="10082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65800" cy="1008215"/>
            </a:xfrm>
            <a:custGeom>
              <a:avLst/>
              <a:gdLst/>
              <a:ahLst/>
              <a:cxnLst/>
              <a:rect l="l" t="t" r="r" b="b"/>
              <a:pathLst>
                <a:path w="5765800" h="1008215">
                  <a:moveTo>
                    <a:pt x="5765800" y="0"/>
                  </a:moveTo>
                  <a:lnTo>
                    <a:pt x="5765800" y="1005675"/>
                  </a:lnTo>
                  <a:lnTo>
                    <a:pt x="5406390" y="514185"/>
                  </a:lnTo>
                  <a:lnTo>
                    <a:pt x="5050790" y="1008215"/>
                  </a:lnTo>
                  <a:lnTo>
                    <a:pt x="5043170" y="1008215"/>
                  </a:lnTo>
                  <a:lnTo>
                    <a:pt x="4686300" y="514185"/>
                  </a:lnTo>
                  <a:lnTo>
                    <a:pt x="4330700" y="1008215"/>
                  </a:lnTo>
                  <a:lnTo>
                    <a:pt x="4323080" y="1008215"/>
                  </a:lnTo>
                  <a:lnTo>
                    <a:pt x="3967480" y="514185"/>
                  </a:lnTo>
                  <a:lnTo>
                    <a:pt x="3611880" y="1008215"/>
                  </a:lnTo>
                  <a:lnTo>
                    <a:pt x="3604260" y="1008215"/>
                  </a:lnTo>
                  <a:lnTo>
                    <a:pt x="3248660" y="514185"/>
                  </a:lnTo>
                  <a:lnTo>
                    <a:pt x="2893060" y="1008215"/>
                  </a:lnTo>
                  <a:lnTo>
                    <a:pt x="2885440" y="1008215"/>
                  </a:lnTo>
                  <a:lnTo>
                    <a:pt x="2528570" y="514185"/>
                  </a:lnTo>
                  <a:lnTo>
                    <a:pt x="2172970" y="1008215"/>
                  </a:lnTo>
                  <a:lnTo>
                    <a:pt x="2165350" y="1008215"/>
                  </a:lnTo>
                  <a:lnTo>
                    <a:pt x="1809750" y="514185"/>
                  </a:lnTo>
                  <a:lnTo>
                    <a:pt x="1452880" y="1008215"/>
                  </a:lnTo>
                  <a:lnTo>
                    <a:pt x="1446530" y="1008215"/>
                  </a:lnTo>
                  <a:lnTo>
                    <a:pt x="1089660" y="514185"/>
                  </a:lnTo>
                  <a:lnTo>
                    <a:pt x="734060" y="1008215"/>
                  </a:lnTo>
                  <a:lnTo>
                    <a:pt x="725170" y="1008215"/>
                  </a:lnTo>
                  <a:lnTo>
                    <a:pt x="290830" y="526885"/>
                  </a:lnTo>
                  <a:lnTo>
                    <a:pt x="1270" y="1008215"/>
                  </a:lnTo>
                  <a:lnTo>
                    <a:pt x="0" y="1008215"/>
                  </a:lnTo>
                  <a:lnTo>
                    <a:pt x="2540" y="269875"/>
                  </a:lnTo>
                  <a:lnTo>
                    <a:pt x="7620" y="269875"/>
                  </a:lnTo>
                  <a:lnTo>
                    <a:pt x="10160" y="0"/>
                  </a:lnTo>
                  <a:lnTo>
                    <a:pt x="57658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5503662" y="7260365"/>
            <a:ext cx="5152328" cy="900942"/>
            <a:chOff x="0" y="0"/>
            <a:chExt cx="5765800" cy="10082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65800" cy="1008215"/>
            </a:xfrm>
            <a:custGeom>
              <a:avLst/>
              <a:gdLst/>
              <a:ahLst/>
              <a:cxnLst/>
              <a:rect l="l" t="t" r="r" b="b"/>
              <a:pathLst>
                <a:path w="5765800" h="1008215">
                  <a:moveTo>
                    <a:pt x="5765800" y="0"/>
                  </a:moveTo>
                  <a:lnTo>
                    <a:pt x="5765800" y="1005675"/>
                  </a:lnTo>
                  <a:lnTo>
                    <a:pt x="5406390" y="514185"/>
                  </a:lnTo>
                  <a:lnTo>
                    <a:pt x="5050790" y="1008215"/>
                  </a:lnTo>
                  <a:lnTo>
                    <a:pt x="5043170" y="1008215"/>
                  </a:lnTo>
                  <a:lnTo>
                    <a:pt x="4686300" y="514185"/>
                  </a:lnTo>
                  <a:lnTo>
                    <a:pt x="4330700" y="1008215"/>
                  </a:lnTo>
                  <a:lnTo>
                    <a:pt x="4323080" y="1008215"/>
                  </a:lnTo>
                  <a:lnTo>
                    <a:pt x="3967480" y="514185"/>
                  </a:lnTo>
                  <a:lnTo>
                    <a:pt x="3611880" y="1008215"/>
                  </a:lnTo>
                  <a:lnTo>
                    <a:pt x="3604260" y="1008215"/>
                  </a:lnTo>
                  <a:lnTo>
                    <a:pt x="3248660" y="514185"/>
                  </a:lnTo>
                  <a:lnTo>
                    <a:pt x="2893060" y="1008215"/>
                  </a:lnTo>
                  <a:lnTo>
                    <a:pt x="2885440" y="1008215"/>
                  </a:lnTo>
                  <a:lnTo>
                    <a:pt x="2528570" y="514185"/>
                  </a:lnTo>
                  <a:lnTo>
                    <a:pt x="2172970" y="1008215"/>
                  </a:lnTo>
                  <a:lnTo>
                    <a:pt x="2165350" y="1008215"/>
                  </a:lnTo>
                  <a:lnTo>
                    <a:pt x="1809750" y="514185"/>
                  </a:lnTo>
                  <a:lnTo>
                    <a:pt x="1452880" y="1008215"/>
                  </a:lnTo>
                  <a:lnTo>
                    <a:pt x="1446530" y="1008215"/>
                  </a:lnTo>
                  <a:lnTo>
                    <a:pt x="1089660" y="514185"/>
                  </a:lnTo>
                  <a:lnTo>
                    <a:pt x="734060" y="1008215"/>
                  </a:lnTo>
                  <a:lnTo>
                    <a:pt x="725170" y="1008215"/>
                  </a:lnTo>
                  <a:lnTo>
                    <a:pt x="290830" y="526885"/>
                  </a:lnTo>
                  <a:lnTo>
                    <a:pt x="1270" y="1008215"/>
                  </a:lnTo>
                  <a:lnTo>
                    <a:pt x="0" y="1008215"/>
                  </a:lnTo>
                  <a:lnTo>
                    <a:pt x="2540" y="269875"/>
                  </a:lnTo>
                  <a:lnTo>
                    <a:pt x="7620" y="269875"/>
                  </a:lnTo>
                  <a:lnTo>
                    <a:pt x="10160" y="0"/>
                  </a:lnTo>
                  <a:lnTo>
                    <a:pt x="57658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019800" y="9200380"/>
            <a:ext cx="5938044" cy="48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5"/>
              </a:lnSpc>
              <a:spcBef>
                <a:spcPct val="0"/>
              </a:spcBef>
            </a:pPr>
            <a:r>
              <a:rPr lang="en-US" sz="2503" dirty="0">
                <a:solidFill>
                  <a:srgbClr val="000000"/>
                </a:solidFill>
                <a:latin typeface="Prompt Light Bold"/>
              </a:rPr>
              <a:t>Classification Report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6E28C68-6BA5-A8D5-0EE9-F30537A9F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672" y="2173340"/>
            <a:ext cx="9494898" cy="69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9220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57053" y="-122077"/>
            <a:ext cx="4639853" cy="10544263"/>
            <a:chOff x="0" y="0"/>
            <a:chExt cx="6186471" cy="1405901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3569" r="33569"/>
            <a:stretch>
              <a:fillRect/>
            </a:stretch>
          </p:blipFill>
          <p:spPr>
            <a:xfrm>
              <a:off x="0" y="0"/>
              <a:ext cx="6186471" cy="14059017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840484" y="212023"/>
            <a:ext cx="1541772" cy="1239054"/>
          </a:xfrm>
          <a:custGeom>
            <a:avLst/>
            <a:gdLst/>
            <a:ahLst/>
            <a:cxnLst/>
            <a:rect l="l" t="t" r="r" b="b"/>
            <a:pathLst>
              <a:path w="1541772" h="1239054">
                <a:moveTo>
                  <a:pt x="0" y="0"/>
                </a:moveTo>
                <a:lnTo>
                  <a:pt x="1541772" y="0"/>
                </a:lnTo>
                <a:lnTo>
                  <a:pt x="1541772" y="1239054"/>
                </a:lnTo>
                <a:lnTo>
                  <a:pt x="0" y="1239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2382256" y="2575027"/>
            <a:ext cx="11082648" cy="1628616"/>
            <a:chOff x="0" y="0"/>
            <a:chExt cx="13414002" cy="19712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14001" cy="1971212"/>
            </a:xfrm>
            <a:custGeom>
              <a:avLst/>
              <a:gdLst/>
              <a:ahLst/>
              <a:cxnLst/>
              <a:rect l="l" t="t" r="r" b="b"/>
              <a:pathLst>
                <a:path w="13414001" h="1971212">
                  <a:moveTo>
                    <a:pt x="13414001" y="279400"/>
                  </a:moveTo>
                  <a:lnTo>
                    <a:pt x="13414001" y="0"/>
                  </a:lnTo>
                  <a:lnTo>
                    <a:pt x="0" y="0"/>
                  </a:lnTo>
                  <a:lnTo>
                    <a:pt x="0" y="1971212"/>
                  </a:lnTo>
                  <a:lnTo>
                    <a:pt x="13414001" y="1971212"/>
                  </a:lnTo>
                  <a:lnTo>
                    <a:pt x="13414001" y="279400"/>
                  </a:lnTo>
                  <a:close/>
                  <a:moveTo>
                    <a:pt x="13335262" y="279400"/>
                  </a:moveTo>
                  <a:lnTo>
                    <a:pt x="13335262" y="1892472"/>
                  </a:lnTo>
                  <a:lnTo>
                    <a:pt x="78740" y="1892472"/>
                  </a:lnTo>
                  <a:lnTo>
                    <a:pt x="78740" y="78740"/>
                  </a:lnTo>
                  <a:lnTo>
                    <a:pt x="13335262" y="78740"/>
                  </a:lnTo>
                  <a:lnTo>
                    <a:pt x="13335262" y="27940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48050" y="3057333"/>
            <a:ext cx="1327319" cy="1161404"/>
            <a:chOff x="0" y="0"/>
            <a:chExt cx="812800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34009" y="1800157"/>
            <a:ext cx="5206603" cy="685677"/>
            <a:chOff x="0" y="0"/>
            <a:chExt cx="22937610" cy="30207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491840" cy="2574967"/>
            </a:xfrm>
            <a:custGeom>
              <a:avLst/>
              <a:gdLst/>
              <a:ahLst/>
              <a:cxnLst/>
              <a:rect l="l" t="t" r="r" b="b"/>
              <a:pathLst>
                <a:path w="22491840" h="2574967">
                  <a:moveTo>
                    <a:pt x="22490570" y="0"/>
                  </a:moveTo>
                  <a:lnTo>
                    <a:pt x="22491840" y="1270"/>
                  </a:lnTo>
                  <a:lnTo>
                    <a:pt x="22491840" y="0"/>
                  </a:lnTo>
                  <a:lnTo>
                    <a:pt x="22490570" y="0"/>
                  </a:lnTo>
                  <a:close/>
                  <a:moveTo>
                    <a:pt x="0" y="2573697"/>
                  </a:moveTo>
                  <a:lnTo>
                    <a:pt x="0" y="2574967"/>
                  </a:lnTo>
                  <a:lnTo>
                    <a:pt x="1270" y="2574967"/>
                  </a:lnTo>
                  <a:lnTo>
                    <a:pt x="0" y="2573697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22937609" cy="3020737"/>
            </a:xfrm>
            <a:custGeom>
              <a:avLst/>
              <a:gdLst/>
              <a:ahLst/>
              <a:cxnLst/>
              <a:rect l="l" t="t" r="r" b="b"/>
              <a:pathLst>
                <a:path w="22937609" h="3020737">
                  <a:moveTo>
                    <a:pt x="22937609" y="447040"/>
                  </a:moveTo>
                  <a:lnTo>
                    <a:pt x="22937609" y="2574967"/>
                  </a:lnTo>
                  <a:lnTo>
                    <a:pt x="22490570" y="3020737"/>
                  </a:lnTo>
                  <a:lnTo>
                    <a:pt x="486827" y="3020737"/>
                  </a:lnTo>
                  <a:lnTo>
                    <a:pt x="1270" y="2574967"/>
                  </a:lnTo>
                  <a:lnTo>
                    <a:pt x="0" y="2573697"/>
                  </a:lnTo>
                  <a:lnTo>
                    <a:pt x="0" y="447040"/>
                  </a:lnTo>
                  <a:lnTo>
                    <a:pt x="486827" y="0"/>
                  </a:lnTo>
                  <a:lnTo>
                    <a:pt x="22490570" y="0"/>
                  </a:lnTo>
                  <a:lnTo>
                    <a:pt x="22491840" y="1270"/>
                  </a:lnTo>
                  <a:lnTo>
                    <a:pt x="22937609" y="44704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393574" y="5071738"/>
            <a:ext cx="11071331" cy="1628616"/>
            <a:chOff x="0" y="0"/>
            <a:chExt cx="13400304" cy="19712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400303" cy="1971212"/>
            </a:xfrm>
            <a:custGeom>
              <a:avLst/>
              <a:gdLst/>
              <a:ahLst/>
              <a:cxnLst/>
              <a:rect l="l" t="t" r="r" b="b"/>
              <a:pathLst>
                <a:path w="13400303" h="1971212">
                  <a:moveTo>
                    <a:pt x="13400303" y="279400"/>
                  </a:moveTo>
                  <a:lnTo>
                    <a:pt x="13400303" y="0"/>
                  </a:lnTo>
                  <a:lnTo>
                    <a:pt x="0" y="0"/>
                  </a:lnTo>
                  <a:lnTo>
                    <a:pt x="0" y="1971212"/>
                  </a:lnTo>
                  <a:lnTo>
                    <a:pt x="13400303" y="1971212"/>
                  </a:lnTo>
                  <a:lnTo>
                    <a:pt x="13400303" y="279400"/>
                  </a:lnTo>
                  <a:close/>
                  <a:moveTo>
                    <a:pt x="13321564" y="279400"/>
                  </a:moveTo>
                  <a:lnTo>
                    <a:pt x="13321564" y="1892472"/>
                  </a:lnTo>
                  <a:lnTo>
                    <a:pt x="78740" y="1892472"/>
                  </a:lnTo>
                  <a:lnTo>
                    <a:pt x="78740" y="78740"/>
                  </a:lnTo>
                  <a:lnTo>
                    <a:pt x="13321564" y="78740"/>
                  </a:lnTo>
                  <a:lnTo>
                    <a:pt x="13321564" y="27940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7100" y="5525924"/>
            <a:ext cx="1327319" cy="1161404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34009" y="4304462"/>
            <a:ext cx="5139963" cy="629669"/>
            <a:chOff x="0" y="0"/>
            <a:chExt cx="22644028" cy="277399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198257" cy="2328225"/>
            </a:xfrm>
            <a:custGeom>
              <a:avLst/>
              <a:gdLst/>
              <a:ahLst/>
              <a:cxnLst/>
              <a:rect l="l" t="t" r="r" b="b"/>
              <a:pathLst>
                <a:path w="22198257" h="2328225">
                  <a:moveTo>
                    <a:pt x="22196988" y="0"/>
                  </a:moveTo>
                  <a:lnTo>
                    <a:pt x="22198257" y="1270"/>
                  </a:lnTo>
                  <a:lnTo>
                    <a:pt x="22198257" y="0"/>
                  </a:lnTo>
                  <a:lnTo>
                    <a:pt x="22196988" y="0"/>
                  </a:lnTo>
                  <a:close/>
                  <a:moveTo>
                    <a:pt x="0" y="2326955"/>
                  </a:moveTo>
                  <a:lnTo>
                    <a:pt x="0" y="2328225"/>
                  </a:lnTo>
                  <a:lnTo>
                    <a:pt x="1270" y="2328225"/>
                  </a:lnTo>
                  <a:lnTo>
                    <a:pt x="0" y="2326955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22644029" cy="2773995"/>
            </a:xfrm>
            <a:custGeom>
              <a:avLst/>
              <a:gdLst/>
              <a:ahLst/>
              <a:cxnLst/>
              <a:rect l="l" t="t" r="r" b="b"/>
              <a:pathLst>
                <a:path w="22644029" h="2773995">
                  <a:moveTo>
                    <a:pt x="22644029" y="447040"/>
                  </a:moveTo>
                  <a:lnTo>
                    <a:pt x="22644029" y="2328226"/>
                  </a:lnTo>
                  <a:lnTo>
                    <a:pt x="22196988" y="2773995"/>
                  </a:lnTo>
                  <a:lnTo>
                    <a:pt x="486122" y="2773995"/>
                  </a:lnTo>
                  <a:lnTo>
                    <a:pt x="1270" y="2328225"/>
                  </a:lnTo>
                  <a:lnTo>
                    <a:pt x="0" y="2326955"/>
                  </a:lnTo>
                  <a:lnTo>
                    <a:pt x="0" y="447040"/>
                  </a:lnTo>
                  <a:lnTo>
                    <a:pt x="486122" y="0"/>
                  </a:lnTo>
                  <a:lnTo>
                    <a:pt x="22196988" y="0"/>
                  </a:lnTo>
                  <a:lnTo>
                    <a:pt x="22198257" y="1270"/>
                  </a:lnTo>
                  <a:lnTo>
                    <a:pt x="22644029" y="44704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365021" y="7538430"/>
            <a:ext cx="11071331" cy="1628616"/>
            <a:chOff x="0" y="0"/>
            <a:chExt cx="13400304" cy="19712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400303" cy="1971212"/>
            </a:xfrm>
            <a:custGeom>
              <a:avLst/>
              <a:gdLst/>
              <a:ahLst/>
              <a:cxnLst/>
              <a:rect l="l" t="t" r="r" b="b"/>
              <a:pathLst>
                <a:path w="13400303" h="1971212">
                  <a:moveTo>
                    <a:pt x="13400303" y="279400"/>
                  </a:moveTo>
                  <a:lnTo>
                    <a:pt x="13400303" y="0"/>
                  </a:lnTo>
                  <a:lnTo>
                    <a:pt x="0" y="0"/>
                  </a:lnTo>
                  <a:lnTo>
                    <a:pt x="0" y="1971212"/>
                  </a:lnTo>
                  <a:lnTo>
                    <a:pt x="13400303" y="1971212"/>
                  </a:lnTo>
                  <a:lnTo>
                    <a:pt x="13400303" y="279400"/>
                  </a:lnTo>
                  <a:close/>
                  <a:moveTo>
                    <a:pt x="13321564" y="279400"/>
                  </a:moveTo>
                  <a:lnTo>
                    <a:pt x="13321564" y="1892472"/>
                  </a:lnTo>
                  <a:lnTo>
                    <a:pt x="78740" y="1892472"/>
                  </a:lnTo>
                  <a:lnTo>
                    <a:pt x="78740" y="78740"/>
                  </a:lnTo>
                  <a:lnTo>
                    <a:pt x="13321564" y="78740"/>
                  </a:lnTo>
                  <a:lnTo>
                    <a:pt x="13321564" y="27940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18877" y="7996116"/>
            <a:ext cx="1327319" cy="1161404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34009" y="6776553"/>
            <a:ext cx="5139963" cy="685677"/>
            <a:chOff x="0" y="0"/>
            <a:chExt cx="22644028" cy="302073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198257" cy="2574967"/>
            </a:xfrm>
            <a:custGeom>
              <a:avLst/>
              <a:gdLst/>
              <a:ahLst/>
              <a:cxnLst/>
              <a:rect l="l" t="t" r="r" b="b"/>
              <a:pathLst>
                <a:path w="22198257" h="2574967">
                  <a:moveTo>
                    <a:pt x="22196988" y="0"/>
                  </a:moveTo>
                  <a:lnTo>
                    <a:pt x="22198257" y="1270"/>
                  </a:lnTo>
                  <a:lnTo>
                    <a:pt x="22198257" y="0"/>
                  </a:lnTo>
                  <a:lnTo>
                    <a:pt x="22196988" y="0"/>
                  </a:lnTo>
                  <a:close/>
                  <a:moveTo>
                    <a:pt x="0" y="2573697"/>
                  </a:moveTo>
                  <a:lnTo>
                    <a:pt x="0" y="2574967"/>
                  </a:lnTo>
                  <a:lnTo>
                    <a:pt x="1270" y="2574967"/>
                  </a:lnTo>
                  <a:lnTo>
                    <a:pt x="0" y="2573697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22644029" cy="3020737"/>
            </a:xfrm>
            <a:custGeom>
              <a:avLst/>
              <a:gdLst/>
              <a:ahLst/>
              <a:cxnLst/>
              <a:rect l="l" t="t" r="r" b="b"/>
              <a:pathLst>
                <a:path w="22644029" h="3020737">
                  <a:moveTo>
                    <a:pt x="22644029" y="447040"/>
                  </a:moveTo>
                  <a:lnTo>
                    <a:pt x="22644029" y="2574967"/>
                  </a:lnTo>
                  <a:lnTo>
                    <a:pt x="22196988" y="3020737"/>
                  </a:lnTo>
                  <a:lnTo>
                    <a:pt x="486122" y="3020737"/>
                  </a:lnTo>
                  <a:lnTo>
                    <a:pt x="1270" y="2574967"/>
                  </a:lnTo>
                  <a:lnTo>
                    <a:pt x="0" y="2573697"/>
                  </a:lnTo>
                  <a:lnTo>
                    <a:pt x="0" y="447040"/>
                  </a:lnTo>
                  <a:lnTo>
                    <a:pt x="486122" y="0"/>
                  </a:lnTo>
                  <a:lnTo>
                    <a:pt x="22196988" y="0"/>
                  </a:lnTo>
                  <a:lnTo>
                    <a:pt x="22198257" y="1270"/>
                  </a:lnTo>
                  <a:lnTo>
                    <a:pt x="22644029" y="44704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9" name="Group 29"/>
          <p:cNvGrpSpPr/>
          <p:nvPr/>
        </p:nvGrpSpPr>
        <p:grpSpPr>
          <a:xfrm rot="5400000">
            <a:off x="11730418" y="7260365"/>
            <a:ext cx="5152328" cy="900942"/>
            <a:chOff x="0" y="0"/>
            <a:chExt cx="5765800" cy="100821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765800" cy="1008215"/>
            </a:xfrm>
            <a:custGeom>
              <a:avLst/>
              <a:gdLst/>
              <a:ahLst/>
              <a:cxnLst/>
              <a:rect l="l" t="t" r="r" b="b"/>
              <a:pathLst>
                <a:path w="5765800" h="1008215">
                  <a:moveTo>
                    <a:pt x="5765800" y="0"/>
                  </a:moveTo>
                  <a:lnTo>
                    <a:pt x="5765800" y="1005675"/>
                  </a:lnTo>
                  <a:lnTo>
                    <a:pt x="5406390" y="514185"/>
                  </a:lnTo>
                  <a:lnTo>
                    <a:pt x="5050790" y="1008215"/>
                  </a:lnTo>
                  <a:lnTo>
                    <a:pt x="5043170" y="1008215"/>
                  </a:lnTo>
                  <a:lnTo>
                    <a:pt x="4686300" y="514185"/>
                  </a:lnTo>
                  <a:lnTo>
                    <a:pt x="4330700" y="1008215"/>
                  </a:lnTo>
                  <a:lnTo>
                    <a:pt x="4323080" y="1008215"/>
                  </a:lnTo>
                  <a:lnTo>
                    <a:pt x="3967480" y="514185"/>
                  </a:lnTo>
                  <a:lnTo>
                    <a:pt x="3611880" y="1008215"/>
                  </a:lnTo>
                  <a:lnTo>
                    <a:pt x="3604260" y="1008215"/>
                  </a:lnTo>
                  <a:lnTo>
                    <a:pt x="3248660" y="514185"/>
                  </a:lnTo>
                  <a:lnTo>
                    <a:pt x="2893060" y="1008215"/>
                  </a:lnTo>
                  <a:lnTo>
                    <a:pt x="2885440" y="1008215"/>
                  </a:lnTo>
                  <a:lnTo>
                    <a:pt x="2528570" y="514185"/>
                  </a:lnTo>
                  <a:lnTo>
                    <a:pt x="2172970" y="1008215"/>
                  </a:lnTo>
                  <a:lnTo>
                    <a:pt x="2165350" y="1008215"/>
                  </a:lnTo>
                  <a:lnTo>
                    <a:pt x="1809750" y="514185"/>
                  </a:lnTo>
                  <a:lnTo>
                    <a:pt x="1452880" y="1008215"/>
                  </a:lnTo>
                  <a:lnTo>
                    <a:pt x="1446530" y="1008215"/>
                  </a:lnTo>
                  <a:lnTo>
                    <a:pt x="1089660" y="514185"/>
                  </a:lnTo>
                  <a:lnTo>
                    <a:pt x="734060" y="1008215"/>
                  </a:lnTo>
                  <a:lnTo>
                    <a:pt x="725170" y="1008215"/>
                  </a:lnTo>
                  <a:lnTo>
                    <a:pt x="290830" y="526885"/>
                  </a:lnTo>
                  <a:lnTo>
                    <a:pt x="1270" y="1008215"/>
                  </a:lnTo>
                  <a:lnTo>
                    <a:pt x="0" y="1008215"/>
                  </a:lnTo>
                  <a:lnTo>
                    <a:pt x="2540" y="269875"/>
                  </a:lnTo>
                  <a:lnTo>
                    <a:pt x="7620" y="269875"/>
                  </a:lnTo>
                  <a:lnTo>
                    <a:pt x="10160" y="0"/>
                  </a:lnTo>
                  <a:lnTo>
                    <a:pt x="57658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1" name="Group 31"/>
          <p:cNvGrpSpPr/>
          <p:nvPr/>
        </p:nvGrpSpPr>
        <p:grpSpPr>
          <a:xfrm rot="5400000">
            <a:off x="11729505" y="2122506"/>
            <a:ext cx="5150054" cy="905042"/>
            <a:chOff x="0" y="0"/>
            <a:chExt cx="5765800" cy="101325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765800" cy="1013250"/>
            </a:xfrm>
            <a:custGeom>
              <a:avLst/>
              <a:gdLst/>
              <a:ahLst/>
              <a:cxnLst/>
              <a:rect l="l" t="t" r="r" b="b"/>
              <a:pathLst>
                <a:path w="5765800" h="1013250">
                  <a:moveTo>
                    <a:pt x="5765800" y="0"/>
                  </a:moveTo>
                  <a:lnTo>
                    <a:pt x="5765800" y="1010710"/>
                  </a:lnTo>
                  <a:lnTo>
                    <a:pt x="5406390" y="519220"/>
                  </a:lnTo>
                  <a:lnTo>
                    <a:pt x="5050790" y="1013250"/>
                  </a:lnTo>
                  <a:lnTo>
                    <a:pt x="5043170" y="1013250"/>
                  </a:lnTo>
                  <a:lnTo>
                    <a:pt x="4686300" y="519220"/>
                  </a:lnTo>
                  <a:lnTo>
                    <a:pt x="4330700" y="1013250"/>
                  </a:lnTo>
                  <a:lnTo>
                    <a:pt x="4323080" y="1013250"/>
                  </a:lnTo>
                  <a:lnTo>
                    <a:pt x="3967480" y="519220"/>
                  </a:lnTo>
                  <a:lnTo>
                    <a:pt x="3611880" y="1013250"/>
                  </a:lnTo>
                  <a:lnTo>
                    <a:pt x="3604260" y="1013250"/>
                  </a:lnTo>
                  <a:lnTo>
                    <a:pt x="3248660" y="519220"/>
                  </a:lnTo>
                  <a:lnTo>
                    <a:pt x="2893060" y="1013250"/>
                  </a:lnTo>
                  <a:lnTo>
                    <a:pt x="2885440" y="1013250"/>
                  </a:lnTo>
                  <a:lnTo>
                    <a:pt x="2528570" y="519220"/>
                  </a:lnTo>
                  <a:lnTo>
                    <a:pt x="2172970" y="1013250"/>
                  </a:lnTo>
                  <a:lnTo>
                    <a:pt x="2165350" y="1013250"/>
                  </a:lnTo>
                  <a:lnTo>
                    <a:pt x="1809750" y="519220"/>
                  </a:lnTo>
                  <a:lnTo>
                    <a:pt x="1452880" y="1013250"/>
                  </a:lnTo>
                  <a:lnTo>
                    <a:pt x="1446530" y="1013250"/>
                  </a:lnTo>
                  <a:lnTo>
                    <a:pt x="1089660" y="519220"/>
                  </a:lnTo>
                  <a:lnTo>
                    <a:pt x="734060" y="1013250"/>
                  </a:lnTo>
                  <a:lnTo>
                    <a:pt x="725170" y="1013250"/>
                  </a:lnTo>
                  <a:lnTo>
                    <a:pt x="290830" y="531920"/>
                  </a:lnTo>
                  <a:lnTo>
                    <a:pt x="1270" y="1013250"/>
                  </a:lnTo>
                  <a:lnTo>
                    <a:pt x="0" y="1013250"/>
                  </a:lnTo>
                  <a:lnTo>
                    <a:pt x="2540" y="274427"/>
                  </a:lnTo>
                  <a:lnTo>
                    <a:pt x="7620" y="270764"/>
                  </a:lnTo>
                  <a:lnTo>
                    <a:pt x="10160" y="0"/>
                  </a:lnTo>
                  <a:lnTo>
                    <a:pt x="57658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540542" y="3368164"/>
            <a:ext cx="742334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uce SemiBold Bold"/>
              </a:rPr>
              <a:t>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382256" y="2659408"/>
            <a:ext cx="10516399" cy="154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707" lvl="1" indent="-237853" algn="just">
              <a:lnSpc>
                <a:spcPts val="308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Clear Sans Regular"/>
              </a:rPr>
              <a:t>Configured ESP32 Wroom32 for seamless hardware integration.</a:t>
            </a:r>
          </a:p>
          <a:p>
            <a:pPr marL="475707" lvl="1" indent="-237853" algn="just">
              <a:lnSpc>
                <a:spcPts val="308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Clear Sans Regular"/>
              </a:rPr>
              <a:t>Ensured compatibility with light sensor and potentiometer for data streamer.</a:t>
            </a:r>
          </a:p>
          <a:p>
            <a:pPr marL="475707" lvl="1" indent="-237853" algn="just">
              <a:lnSpc>
                <a:spcPts val="308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Clear Sans Regular"/>
              </a:rPr>
              <a:t>Organized collated data in the database for structured neural network training.</a:t>
            </a:r>
          </a:p>
          <a:p>
            <a:pPr algn="just">
              <a:lnSpc>
                <a:spcPts val="3084"/>
              </a:lnSpc>
            </a:pPr>
            <a:endParaRPr lang="en-US" sz="2203">
              <a:solidFill>
                <a:srgbClr val="000000"/>
              </a:solidFill>
              <a:latin typeface="Clear Sans Regular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559592" y="5917165"/>
            <a:ext cx="742334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uce SemiBold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282876" y="5225705"/>
            <a:ext cx="11008433" cy="1162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707" lvl="1" indent="-237853" algn="just">
              <a:lnSpc>
                <a:spcPts val="3084"/>
              </a:lnSpc>
              <a:buFont typeface="Arial"/>
              <a:buChar char="•"/>
            </a:pPr>
            <a:r>
              <a:rPr lang="en-US" sz="2203" dirty="0">
                <a:solidFill>
                  <a:srgbClr val="000000"/>
                </a:solidFill>
                <a:latin typeface="Clear Sans Regular"/>
              </a:rPr>
              <a:t>Collected dataset using hardware setup, developed initial ANN model with 80% accuracy, refined with SVM, KNN, and Naive Bayes.</a:t>
            </a:r>
          </a:p>
          <a:p>
            <a:pPr marL="475707" lvl="1" indent="-237853" algn="just">
              <a:lnSpc>
                <a:spcPts val="3084"/>
              </a:lnSpc>
              <a:buFont typeface="Arial"/>
              <a:buChar char="•"/>
            </a:pPr>
            <a:r>
              <a:rPr lang="en-US" sz="2203" dirty="0">
                <a:solidFill>
                  <a:srgbClr val="000000"/>
                </a:solidFill>
                <a:latin typeface="Clear Sans Regular"/>
              </a:rPr>
              <a:t>achieving 94% accuracy through ensemble learning.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11370" y="8338530"/>
            <a:ext cx="742334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uce SemiBold Bold"/>
              </a:rPr>
              <a:t>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418060" y="7643205"/>
            <a:ext cx="10776165" cy="154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707" lvl="1" indent="-237853" algn="just">
              <a:lnSpc>
                <a:spcPts val="308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Clear Sans Regular"/>
              </a:rPr>
              <a:t>Created Flask app integrated with ML model for spectral color dataset prediction.</a:t>
            </a:r>
          </a:p>
          <a:p>
            <a:pPr marL="475707" lvl="1" indent="-237853" algn="just">
              <a:lnSpc>
                <a:spcPts val="308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Clear Sans Regular"/>
              </a:rPr>
              <a:t>Developed user-friendly web interface with dynamic forms and robust validation checks.</a:t>
            </a:r>
          </a:p>
          <a:p>
            <a:pPr algn="just">
              <a:lnSpc>
                <a:spcPts val="3084"/>
              </a:lnSpc>
            </a:pPr>
            <a:endParaRPr lang="en-US" sz="2203">
              <a:solidFill>
                <a:srgbClr val="000000"/>
              </a:solidFill>
              <a:latin typeface="Clear Sans Regular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2603944" y="292206"/>
            <a:ext cx="6540056" cy="1111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0CB0B6"/>
                </a:solidFill>
                <a:latin typeface="Open Sauce SemiBold"/>
              </a:rPr>
              <a:t>Individual </a:t>
            </a:r>
            <a:r>
              <a:rPr lang="en-US" sz="6500">
                <a:solidFill>
                  <a:srgbClr val="DB793D"/>
                </a:solidFill>
                <a:latin typeface="Open Sauce SemiBold"/>
              </a:rPr>
              <a:t>Roles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79923" y="1888947"/>
            <a:ext cx="4573092" cy="411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  <a:spcBef>
                <a:spcPct val="0"/>
              </a:spcBef>
            </a:pPr>
            <a:r>
              <a:rPr lang="en-US" sz="2203">
                <a:solidFill>
                  <a:srgbClr val="000000"/>
                </a:solidFill>
                <a:latin typeface="Prompt Light Bold"/>
              </a:rPr>
              <a:t>Arjun Pundir and Manmeet Singh: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70795" y="4399653"/>
            <a:ext cx="4630672" cy="411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  <a:spcBef>
                <a:spcPct val="0"/>
              </a:spcBef>
            </a:pPr>
            <a:r>
              <a:rPr lang="en-US" sz="2203">
                <a:solidFill>
                  <a:srgbClr val="000000"/>
                </a:solidFill>
                <a:latin typeface="Prompt Light Bold"/>
              </a:rPr>
              <a:t>Brahmjot Kaur and Arjun Pundir: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34009" y="6881328"/>
            <a:ext cx="5308962" cy="411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  <a:spcBef>
                <a:spcPct val="0"/>
              </a:spcBef>
            </a:pPr>
            <a:r>
              <a:rPr lang="en-US" sz="2203">
                <a:solidFill>
                  <a:srgbClr val="000000"/>
                </a:solidFill>
                <a:latin typeface="Prompt Light Bold"/>
              </a:rPr>
              <a:t>Saloni Andey and Mitansh Trivedi:</a:t>
            </a:r>
          </a:p>
        </p:txBody>
      </p:sp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1254" y="520067"/>
            <a:ext cx="1630609" cy="1630609"/>
          </a:xfrm>
          <a:custGeom>
            <a:avLst/>
            <a:gdLst/>
            <a:ahLst/>
            <a:cxnLst/>
            <a:rect l="l" t="t" r="r" b="b"/>
            <a:pathLst>
              <a:path w="1630609" h="1630609">
                <a:moveTo>
                  <a:pt x="0" y="0"/>
                </a:moveTo>
                <a:lnTo>
                  <a:pt x="1630609" y="0"/>
                </a:lnTo>
                <a:lnTo>
                  <a:pt x="1630609" y="1630609"/>
                </a:lnTo>
                <a:lnTo>
                  <a:pt x="0" y="1630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235017" y="7511472"/>
            <a:ext cx="3547967" cy="3104471"/>
            <a:chOff x="0" y="0"/>
            <a:chExt cx="812800" cy="7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613145" y="8654044"/>
            <a:ext cx="2728798" cy="2387698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0738890">
            <a:off x="2771980" y="9034801"/>
            <a:ext cx="1673670" cy="1522557"/>
            <a:chOff x="0" y="0"/>
            <a:chExt cx="927580" cy="8438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27580" cy="843830"/>
            </a:xfrm>
            <a:custGeom>
              <a:avLst/>
              <a:gdLst/>
              <a:ahLst/>
              <a:cxnLst/>
              <a:rect l="l" t="t" r="r" b="b"/>
              <a:pathLst>
                <a:path w="927580" h="843830">
                  <a:moveTo>
                    <a:pt x="463790" y="0"/>
                  </a:moveTo>
                  <a:lnTo>
                    <a:pt x="927580" y="843830"/>
                  </a:lnTo>
                  <a:lnTo>
                    <a:pt x="0" y="843830"/>
                  </a:lnTo>
                  <a:lnTo>
                    <a:pt x="46379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44934" y="315578"/>
              <a:ext cx="637711" cy="467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62374" y="8666777"/>
            <a:ext cx="1895226" cy="1658323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643827" y="0"/>
            <a:ext cx="1708856" cy="170885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400838" y="-60124"/>
            <a:ext cx="783397" cy="78339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795154" y="-615080"/>
            <a:ext cx="2270294" cy="227029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620862" y="628023"/>
            <a:ext cx="12779976" cy="89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0"/>
              </a:lnSpc>
            </a:pPr>
            <a:r>
              <a:rPr lang="en-US" sz="5278">
                <a:solidFill>
                  <a:srgbClr val="0CB0B6"/>
                </a:solidFill>
                <a:latin typeface="Open Sauce SemiBold Bold"/>
              </a:rPr>
              <a:t>Professional and Technical </a:t>
            </a:r>
            <a:r>
              <a:rPr lang="en-US" sz="5278">
                <a:solidFill>
                  <a:srgbClr val="DB793D"/>
                </a:solidFill>
                <a:latin typeface="Open Sauce SemiBold Bold"/>
              </a:rPr>
              <a:t>Learnings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81691" y="1951939"/>
            <a:ext cx="15572984" cy="6412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2" lvl="1" indent="-313056">
              <a:lnSpc>
                <a:spcPts val="46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uce 2"/>
              </a:rPr>
              <a:t>Proficient in integrating hardware, software, and machine learning components</a:t>
            </a:r>
          </a:p>
          <a:p>
            <a:pPr marL="313056" lvl="1">
              <a:lnSpc>
                <a:spcPts val="4640"/>
              </a:lnSpc>
            </a:pPr>
            <a:endParaRPr lang="en-US" sz="2400" dirty="0">
              <a:solidFill>
                <a:srgbClr val="000000"/>
              </a:solidFill>
              <a:latin typeface="Open Sauce 2"/>
            </a:endParaRPr>
          </a:p>
          <a:p>
            <a:pPr marL="626112" lvl="1" indent="-313056">
              <a:lnSpc>
                <a:spcPts val="46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uce 2"/>
              </a:rPr>
              <a:t>Hands-on experience in implementing IoT for real-time data processing.</a:t>
            </a:r>
          </a:p>
          <a:p>
            <a:pPr marL="313056" lvl="1">
              <a:lnSpc>
                <a:spcPts val="4640"/>
              </a:lnSpc>
            </a:pPr>
            <a:endParaRPr lang="en-US" sz="2400" dirty="0">
              <a:solidFill>
                <a:srgbClr val="000000"/>
              </a:solidFill>
              <a:latin typeface="Open Sauce 2"/>
            </a:endParaRPr>
          </a:p>
          <a:p>
            <a:pPr marL="626112" lvl="1" indent="-313056">
              <a:lnSpc>
                <a:spcPts val="46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uce 2"/>
              </a:rPr>
              <a:t>Applied literature insights to optimize ML model for enhanced performance.</a:t>
            </a:r>
          </a:p>
          <a:p>
            <a:pPr marL="313056" lvl="1">
              <a:lnSpc>
                <a:spcPts val="4640"/>
              </a:lnSpc>
            </a:pPr>
            <a:endParaRPr lang="en-US" sz="2400" dirty="0">
              <a:solidFill>
                <a:srgbClr val="000000"/>
              </a:solidFill>
              <a:latin typeface="Open Sauce 2"/>
            </a:endParaRPr>
          </a:p>
          <a:p>
            <a:pPr marL="626112" lvl="1" indent="-313056">
              <a:lnSpc>
                <a:spcPts val="46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uce 2"/>
              </a:rPr>
              <a:t>Applied Flask framework for creating a user-friendly project interface.</a:t>
            </a:r>
          </a:p>
          <a:p>
            <a:pPr marL="313056" lvl="1">
              <a:lnSpc>
                <a:spcPts val="4640"/>
              </a:lnSpc>
            </a:pPr>
            <a:endParaRPr lang="en-US" sz="2400" dirty="0">
              <a:solidFill>
                <a:srgbClr val="000000"/>
              </a:solidFill>
              <a:latin typeface="Open Sauce 2"/>
            </a:endParaRPr>
          </a:p>
          <a:p>
            <a:pPr marL="626112" lvl="1" indent="-313056">
              <a:lnSpc>
                <a:spcPts val="46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uce 2"/>
              </a:rPr>
              <a:t>Used </a:t>
            </a:r>
            <a:r>
              <a:rPr lang="en-US" sz="2400" dirty="0" err="1">
                <a:solidFill>
                  <a:srgbClr val="000000"/>
                </a:solidFill>
                <a:latin typeface="Open Sauce 2"/>
              </a:rPr>
              <a:t>Jupyter</a:t>
            </a:r>
            <a:r>
              <a:rPr lang="en-US" sz="2400" dirty="0">
                <a:solidFill>
                  <a:srgbClr val="000000"/>
                </a:solidFill>
                <a:latin typeface="Open Sauce 2"/>
              </a:rPr>
              <a:t>, VS Code, and </a:t>
            </a:r>
            <a:r>
              <a:rPr lang="en-US" sz="2400" dirty="0" err="1">
                <a:solidFill>
                  <a:srgbClr val="000000"/>
                </a:solidFill>
                <a:latin typeface="Open Sauce 2"/>
              </a:rPr>
              <a:t>Colaboratory</a:t>
            </a:r>
            <a:r>
              <a:rPr lang="en-US" sz="2400" dirty="0">
                <a:solidFill>
                  <a:srgbClr val="000000"/>
                </a:solidFill>
                <a:latin typeface="Open Sauce 2"/>
              </a:rPr>
              <a:t> for collaborative coding and model development.</a:t>
            </a:r>
          </a:p>
          <a:p>
            <a:pPr marL="313056" lvl="1">
              <a:lnSpc>
                <a:spcPts val="4640"/>
              </a:lnSpc>
            </a:pPr>
            <a:endParaRPr lang="en-US" sz="2400" dirty="0">
              <a:solidFill>
                <a:srgbClr val="000000"/>
              </a:solidFill>
              <a:latin typeface="Open Sauce 2"/>
            </a:endParaRPr>
          </a:p>
          <a:p>
            <a:pPr marL="626112" lvl="1" indent="-313056" algn="l">
              <a:lnSpc>
                <a:spcPts val="46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uce 2"/>
              </a:rPr>
              <a:t>Enhanced presentation and communication skills through live project demonstration.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21162" y="4030109"/>
            <a:ext cx="9076373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>
                <a:solidFill>
                  <a:srgbClr val="FFA269"/>
                </a:solidFill>
                <a:latin typeface="Open Sauce SemiBold"/>
              </a:rPr>
              <a:t>Thank You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032439" y="1681290"/>
            <a:ext cx="4484015" cy="3883157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FFA26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804796" y="6146655"/>
            <a:ext cx="1260100" cy="1102588"/>
            <a:chOff x="0" y="0"/>
            <a:chExt cx="812800" cy="711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81914" y="4220609"/>
            <a:ext cx="1882982" cy="1647610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131571" y="5040126"/>
            <a:ext cx="1671218" cy="1462315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2890465" y="3921965"/>
            <a:ext cx="1038981" cy="909108"/>
            <a:chOff x="0" y="0"/>
            <a:chExt cx="812800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</p:spTree>
  </p:cSld>
  <p:clrMapOvr>
    <a:masterClrMapping/>
  </p:clrMapOvr>
  <p:transition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284947" y="588306"/>
            <a:ext cx="736511" cy="526353"/>
            <a:chOff x="0" y="0"/>
            <a:chExt cx="583623" cy="4170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3623" cy="417091"/>
            </a:xfrm>
            <a:custGeom>
              <a:avLst/>
              <a:gdLst/>
              <a:ahLst/>
              <a:cxnLst/>
              <a:rect l="l" t="t" r="r" b="b"/>
              <a:pathLst>
                <a:path w="583623" h="417091">
                  <a:moveTo>
                    <a:pt x="291812" y="0"/>
                  </a:moveTo>
                  <a:lnTo>
                    <a:pt x="583623" y="417091"/>
                  </a:lnTo>
                  <a:lnTo>
                    <a:pt x="0" y="417091"/>
                  </a:lnTo>
                  <a:lnTo>
                    <a:pt x="291812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1191" y="117449"/>
              <a:ext cx="401241" cy="269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4947220" y="221725"/>
            <a:ext cx="736511" cy="526353"/>
            <a:chOff x="0" y="0"/>
            <a:chExt cx="583623" cy="4170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3623" cy="417091"/>
            </a:xfrm>
            <a:custGeom>
              <a:avLst/>
              <a:gdLst/>
              <a:ahLst/>
              <a:cxnLst/>
              <a:rect l="l" t="t" r="r" b="b"/>
              <a:pathLst>
                <a:path w="583623" h="417091">
                  <a:moveTo>
                    <a:pt x="291812" y="0"/>
                  </a:moveTo>
                  <a:lnTo>
                    <a:pt x="583623" y="417091"/>
                  </a:lnTo>
                  <a:lnTo>
                    <a:pt x="0" y="417091"/>
                  </a:lnTo>
                  <a:lnTo>
                    <a:pt x="291812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1191" y="117449"/>
              <a:ext cx="401241" cy="269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5548436" y="1179656"/>
            <a:ext cx="736511" cy="526353"/>
            <a:chOff x="0" y="0"/>
            <a:chExt cx="583623" cy="4170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3623" cy="417091"/>
            </a:xfrm>
            <a:custGeom>
              <a:avLst/>
              <a:gdLst/>
              <a:ahLst/>
              <a:cxnLst/>
              <a:rect l="l" t="t" r="r" b="b"/>
              <a:pathLst>
                <a:path w="583623" h="417091">
                  <a:moveTo>
                    <a:pt x="291812" y="0"/>
                  </a:moveTo>
                  <a:lnTo>
                    <a:pt x="583623" y="417091"/>
                  </a:lnTo>
                  <a:lnTo>
                    <a:pt x="0" y="417091"/>
                  </a:lnTo>
                  <a:lnTo>
                    <a:pt x="291812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1191" y="117449"/>
              <a:ext cx="401241" cy="269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66759" y="1939240"/>
            <a:ext cx="4580058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800" dirty="0">
                <a:solidFill>
                  <a:srgbClr val="000000"/>
                </a:solidFill>
                <a:latin typeface="Prompt Light Bold"/>
              </a:rPr>
              <a:t>Project Overview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42522" y="1706009"/>
            <a:ext cx="811907" cy="81190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90625" y="1772875"/>
            <a:ext cx="1239263" cy="56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710"/>
              </a:lnSpc>
              <a:spcBef>
                <a:spcPct val="0"/>
              </a:spcBef>
            </a:pPr>
            <a:r>
              <a:rPr lang="en-US" sz="3000" u="none">
                <a:solidFill>
                  <a:srgbClr val="000000"/>
                </a:solidFill>
                <a:latin typeface="Open Sauce 1 Semi-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2083" y="194549"/>
            <a:ext cx="11840592" cy="92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60"/>
              </a:lnSpc>
            </a:pPr>
            <a:r>
              <a:rPr lang="en-US" sz="5400">
                <a:solidFill>
                  <a:srgbClr val="0CB0B6"/>
                </a:solidFill>
                <a:latin typeface="Open Sauce SemiBold"/>
              </a:rPr>
              <a:t>Table of</a:t>
            </a:r>
            <a:r>
              <a:rPr lang="en-US" sz="5400">
                <a:solidFill>
                  <a:srgbClr val="DB793D"/>
                </a:solidFill>
                <a:latin typeface="Open Sauce SemiBold"/>
              </a:rPr>
              <a:t> Contents</a:t>
            </a:r>
          </a:p>
        </p:txBody>
      </p:sp>
      <p:sp>
        <p:nvSpPr>
          <p:cNvPr id="16" name="AutoShape 16"/>
          <p:cNvSpPr/>
          <p:nvPr/>
        </p:nvSpPr>
        <p:spPr>
          <a:xfrm>
            <a:off x="625408" y="1179656"/>
            <a:ext cx="11536543" cy="0"/>
          </a:xfrm>
          <a:prstGeom prst="line">
            <a:avLst/>
          </a:prstGeom>
          <a:ln w="47625" cap="flat">
            <a:solidFill>
              <a:srgbClr val="0CB0B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7" name="Group 17"/>
          <p:cNvGrpSpPr/>
          <p:nvPr/>
        </p:nvGrpSpPr>
        <p:grpSpPr>
          <a:xfrm>
            <a:off x="1442522" y="2883793"/>
            <a:ext cx="811907" cy="811907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862788" y="2980914"/>
            <a:ext cx="811907" cy="811907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89123" y="1732041"/>
            <a:ext cx="811907" cy="81190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97893" y="7848361"/>
            <a:ext cx="811907" cy="811907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04301" y="6560372"/>
            <a:ext cx="811907" cy="811907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47800" y="5319797"/>
            <a:ext cx="811907" cy="811907"/>
            <a:chOff x="-114456985" y="26505684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-114456985" y="26505684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92481" y="4022813"/>
            <a:ext cx="811907" cy="811907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111697" y="4108514"/>
            <a:ext cx="1397117" cy="56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71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Open Sauce 1 Semi-Bold"/>
              </a:rPr>
              <a:t>3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9856093" y="7886700"/>
            <a:ext cx="811907" cy="811907"/>
            <a:chOff x="0" y="0"/>
            <a:chExt cx="6350000" cy="635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856093" y="6667500"/>
            <a:ext cx="811907" cy="811907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856093" y="5487072"/>
            <a:ext cx="811907" cy="811907"/>
            <a:chOff x="0" y="0"/>
            <a:chExt cx="6350000" cy="635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853823" y="4177734"/>
            <a:ext cx="811907" cy="811907"/>
            <a:chOff x="0" y="0"/>
            <a:chExt cx="6350000" cy="635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17483" y="5417824"/>
            <a:ext cx="1397117" cy="56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71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Open Sauce 1 Semi-Bold"/>
              </a:rPr>
              <a:t>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99875" y="6654410"/>
            <a:ext cx="1397117" cy="56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71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Open Sauce 1 Semi-Bold"/>
              </a:rPr>
              <a:t>5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66800" y="7932424"/>
            <a:ext cx="1397117" cy="56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71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Open Sauce 1 Semi-Bold"/>
              </a:rPr>
              <a:t>6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596517" y="1784726"/>
            <a:ext cx="1397117" cy="56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71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Open Sauce 1 Semi-Bold"/>
              </a:rPr>
              <a:t>7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570182" y="3021022"/>
            <a:ext cx="1397117" cy="56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71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Open Sauce 1 Semi-Bold"/>
              </a:rPr>
              <a:t>8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575683" y="4274824"/>
            <a:ext cx="1397117" cy="56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71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Open Sauce 1 Semi-Bold"/>
              </a:rPr>
              <a:t>9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561217" y="5592546"/>
            <a:ext cx="1397117" cy="56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71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Open Sauce 1 Semi-Bold"/>
              </a:rPr>
              <a:t>10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575683" y="6790278"/>
            <a:ext cx="1397117" cy="56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71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Open Sauce 1 Semi-Bold"/>
              </a:rPr>
              <a:t>11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596517" y="7997787"/>
            <a:ext cx="1397117" cy="56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71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Open Sauce 1 Semi-Bold"/>
              </a:rPr>
              <a:t>12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49916" y="2995561"/>
            <a:ext cx="1397117" cy="56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71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Open Sauce 1 Semi-Bold"/>
              </a:rPr>
              <a:t>2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209485" y="2966774"/>
            <a:ext cx="3560575" cy="540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5"/>
              </a:lnSpc>
              <a:spcBef>
                <a:spcPct val="0"/>
              </a:spcBef>
            </a:pPr>
            <a:r>
              <a:rPr lang="en-US" sz="2803" dirty="0">
                <a:solidFill>
                  <a:srgbClr val="000000"/>
                </a:solidFill>
                <a:latin typeface="Prompt Light Bold"/>
              </a:rPr>
              <a:t>Scope and Utility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508814" y="4088840"/>
            <a:ext cx="1850430" cy="52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5"/>
              </a:lnSpc>
              <a:spcBef>
                <a:spcPct val="0"/>
              </a:spcBef>
            </a:pPr>
            <a:r>
              <a:rPr lang="en-US" sz="2803" dirty="0">
                <a:solidFill>
                  <a:srgbClr val="000000"/>
                </a:solidFill>
                <a:latin typeface="Prompt Light Bold"/>
              </a:rPr>
              <a:t>Objectives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547033" y="5425384"/>
            <a:ext cx="3003848" cy="52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5"/>
              </a:lnSpc>
              <a:spcBef>
                <a:spcPct val="0"/>
              </a:spcBef>
            </a:pPr>
            <a:r>
              <a:rPr lang="en-US" sz="2803" dirty="0">
                <a:solidFill>
                  <a:srgbClr val="000000"/>
                </a:solidFill>
                <a:latin typeface="Prompt Light Bold"/>
              </a:rPr>
              <a:t>Literature Survey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547033" y="6629012"/>
            <a:ext cx="2154436" cy="52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5"/>
              </a:lnSpc>
              <a:spcBef>
                <a:spcPct val="0"/>
              </a:spcBef>
            </a:pPr>
            <a:r>
              <a:rPr lang="en-US" sz="2803" dirty="0">
                <a:solidFill>
                  <a:srgbClr val="000000"/>
                </a:solidFill>
                <a:latin typeface="Prompt Light Bold"/>
              </a:rPr>
              <a:t>Architecture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440927" y="7980380"/>
            <a:ext cx="3992067" cy="52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5"/>
              </a:lnSpc>
              <a:spcBef>
                <a:spcPct val="0"/>
              </a:spcBef>
            </a:pPr>
            <a:r>
              <a:rPr lang="en-US" sz="2803" dirty="0">
                <a:solidFill>
                  <a:srgbClr val="000000"/>
                </a:solidFill>
                <a:latin typeface="Prompt Light Bold"/>
              </a:rPr>
              <a:t>Tools and Technology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470536" y="1830104"/>
            <a:ext cx="4159864" cy="540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5"/>
              </a:lnSpc>
              <a:spcBef>
                <a:spcPct val="0"/>
              </a:spcBef>
            </a:pPr>
            <a:r>
              <a:rPr lang="en-US" sz="2803" dirty="0">
                <a:solidFill>
                  <a:srgbClr val="000000"/>
                </a:solidFill>
                <a:latin typeface="Prompt Light Bold"/>
              </a:rPr>
              <a:t>Project in Action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527407" y="3085791"/>
            <a:ext cx="3645793" cy="540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5"/>
              </a:lnSpc>
              <a:spcBef>
                <a:spcPct val="0"/>
              </a:spcBef>
            </a:pPr>
            <a:r>
              <a:rPr lang="en-US" sz="2803" dirty="0">
                <a:solidFill>
                  <a:srgbClr val="000000"/>
                </a:solidFill>
                <a:latin typeface="Prompt Light Bold"/>
              </a:rPr>
              <a:t>Key Highlights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287000" y="4298039"/>
            <a:ext cx="6458338" cy="540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5"/>
              </a:lnSpc>
              <a:spcBef>
                <a:spcPct val="0"/>
              </a:spcBef>
            </a:pPr>
            <a:r>
              <a:rPr lang="en-US" sz="2803" dirty="0">
                <a:solidFill>
                  <a:srgbClr val="000000"/>
                </a:solidFill>
                <a:latin typeface="Prompt Light Bold"/>
              </a:rPr>
              <a:t>Project Analysis and Design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0993634" y="5459151"/>
            <a:ext cx="1375977" cy="540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5"/>
              </a:lnSpc>
              <a:spcBef>
                <a:spcPct val="0"/>
              </a:spcBef>
            </a:pPr>
            <a:r>
              <a:rPr lang="en-US" sz="2803" dirty="0">
                <a:solidFill>
                  <a:srgbClr val="000000"/>
                </a:solidFill>
                <a:latin typeface="Prompt Light Bold"/>
              </a:rPr>
              <a:t>Results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591800" y="6743700"/>
            <a:ext cx="3641444" cy="540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5"/>
              </a:lnSpc>
              <a:spcBef>
                <a:spcPct val="0"/>
              </a:spcBef>
            </a:pPr>
            <a:r>
              <a:rPr lang="en-US" sz="2803" dirty="0">
                <a:solidFill>
                  <a:srgbClr val="000000"/>
                </a:solidFill>
                <a:latin typeface="Prompt Light Bold"/>
              </a:rPr>
              <a:t>Individual Roles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0993634" y="7955639"/>
            <a:ext cx="1765096" cy="540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5"/>
              </a:lnSpc>
              <a:spcBef>
                <a:spcPct val="0"/>
              </a:spcBef>
            </a:pPr>
            <a:r>
              <a:rPr lang="en-US" sz="2803" dirty="0">
                <a:solidFill>
                  <a:srgbClr val="000000"/>
                </a:solidFill>
                <a:latin typeface="Prompt Light Bold"/>
              </a:rPr>
              <a:t>Learnings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92083" y="1265381"/>
            <a:ext cx="11536543" cy="0"/>
          </a:xfrm>
          <a:prstGeom prst="line">
            <a:avLst/>
          </a:prstGeom>
          <a:ln w="47625" cap="flat">
            <a:solidFill>
              <a:srgbClr val="0CB0B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5315475" y="367874"/>
            <a:ext cx="1025723" cy="897508"/>
            <a:chOff x="0" y="0"/>
            <a:chExt cx="812800" cy="7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6231713" y="588306"/>
            <a:ext cx="736511" cy="526353"/>
            <a:chOff x="0" y="0"/>
            <a:chExt cx="583623" cy="4170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3623" cy="417091"/>
            </a:xfrm>
            <a:custGeom>
              <a:avLst/>
              <a:gdLst/>
              <a:ahLst/>
              <a:cxnLst/>
              <a:rect l="l" t="t" r="r" b="b"/>
              <a:pathLst>
                <a:path w="583623" h="417091">
                  <a:moveTo>
                    <a:pt x="291812" y="0"/>
                  </a:moveTo>
                  <a:lnTo>
                    <a:pt x="583623" y="417091"/>
                  </a:lnTo>
                  <a:lnTo>
                    <a:pt x="0" y="417091"/>
                  </a:lnTo>
                  <a:lnTo>
                    <a:pt x="291812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1191" y="117449"/>
              <a:ext cx="401241" cy="269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2083" y="194549"/>
            <a:ext cx="6064902" cy="92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60"/>
              </a:lnSpc>
            </a:pPr>
            <a:r>
              <a:rPr lang="en-US" sz="5400">
                <a:solidFill>
                  <a:srgbClr val="0CB0B6"/>
                </a:solidFill>
                <a:latin typeface="Open Sauce SemiBold"/>
              </a:rPr>
              <a:t>Project</a:t>
            </a:r>
            <a:r>
              <a:rPr lang="en-US" sz="5400">
                <a:solidFill>
                  <a:srgbClr val="DB793D"/>
                </a:solidFill>
                <a:latin typeface="Open Sauce SemiBold"/>
              </a:rPr>
              <a:t>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0959" y="2324100"/>
            <a:ext cx="12948442" cy="5326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1326" lvl="1" indent="-457200" algn="just">
              <a:lnSpc>
                <a:spcPts val="3814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latin typeface="Clear Sans Regular"/>
              </a:rPr>
              <a:t>In large-scale produce farming, human judgment causes inefficiencies.</a:t>
            </a:r>
          </a:p>
          <a:p>
            <a:pPr marL="294126" lvl="1" algn="just">
              <a:lnSpc>
                <a:spcPts val="3814"/>
              </a:lnSpc>
            </a:pPr>
            <a:endParaRPr lang="en-US" sz="2800" dirty="0">
              <a:solidFill>
                <a:srgbClr val="000000"/>
              </a:solidFill>
              <a:latin typeface="Clear Sans Regular"/>
            </a:endParaRPr>
          </a:p>
          <a:p>
            <a:pPr marL="751326" lvl="1" indent="-457200" algn="just">
              <a:lnSpc>
                <a:spcPts val="38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lear Sans Regular"/>
              </a:rPr>
              <a:t>Imprecise ripeness determination leads to economic losses and raises environmental concerns due to increased wastage.</a:t>
            </a:r>
          </a:p>
          <a:p>
            <a:pPr marL="294126" lvl="1" algn="just">
              <a:lnSpc>
                <a:spcPts val="3814"/>
              </a:lnSpc>
            </a:pPr>
            <a:endParaRPr lang="en-US" sz="2800" dirty="0">
              <a:solidFill>
                <a:srgbClr val="000000"/>
              </a:solidFill>
              <a:latin typeface="Clear Sans Regular"/>
            </a:endParaRPr>
          </a:p>
          <a:p>
            <a:pPr marL="751326" lvl="1" indent="-457200" algn="just">
              <a:lnSpc>
                <a:spcPts val="3814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latin typeface="Clear Sans Regular"/>
              </a:rPr>
              <a:t>Ripen Track aims to transform ripeness detection in large-scale production.</a:t>
            </a:r>
          </a:p>
          <a:p>
            <a:pPr marL="751326" lvl="1" indent="-457200" algn="just">
              <a:lnSpc>
                <a:spcPts val="3814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lear Sans Regular"/>
            </a:endParaRPr>
          </a:p>
          <a:p>
            <a:pPr marL="751326" lvl="1" indent="-457200" algn="just">
              <a:lnSpc>
                <a:spcPts val="38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lear Sans Regular"/>
              </a:rPr>
              <a:t>Promote efficient distribution of fruits.</a:t>
            </a:r>
          </a:p>
          <a:p>
            <a:pPr marL="751326" lvl="1" indent="-457200" algn="just">
              <a:lnSpc>
                <a:spcPts val="3814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lear Sans Regular"/>
            </a:endParaRPr>
          </a:p>
          <a:p>
            <a:pPr marL="751326" lvl="1" indent="-457200" algn="just">
              <a:lnSpc>
                <a:spcPts val="381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lear Sans Regular"/>
              </a:rPr>
              <a:t>By eliminating human judgment inefficiencies, the project aims to enhance overall efficiency in fruit production.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14947220" y="221725"/>
            <a:ext cx="736511" cy="526353"/>
            <a:chOff x="0" y="0"/>
            <a:chExt cx="583623" cy="4170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83623" cy="417091"/>
            </a:xfrm>
            <a:custGeom>
              <a:avLst/>
              <a:gdLst/>
              <a:ahLst/>
              <a:cxnLst/>
              <a:rect l="l" t="t" r="r" b="b"/>
              <a:pathLst>
                <a:path w="583623" h="417091">
                  <a:moveTo>
                    <a:pt x="291812" y="0"/>
                  </a:moveTo>
                  <a:lnTo>
                    <a:pt x="583623" y="417091"/>
                  </a:lnTo>
                  <a:lnTo>
                    <a:pt x="0" y="417091"/>
                  </a:lnTo>
                  <a:lnTo>
                    <a:pt x="291812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1191" y="117449"/>
              <a:ext cx="401241" cy="269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15972943" y="1506486"/>
            <a:ext cx="736511" cy="526353"/>
            <a:chOff x="0" y="0"/>
            <a:chExt cx="583623" cy="41709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3623" cy="417091"/>
            </a:xfrm>
            <a:custGeom>
              <a:avLst/>
              <a:gdLst/>
              <a:ahLst/>
              <a:cxnLst/>
              <a:rect l="l" t="t" r="r" b="b"/>
              <a:pathLst>
                <a:path w="583623" h="417091">
                  <a:moveTo>
                    <a:pt x="291812" y="0"/>
                  </a:moveTo>
                  <a:lnTo>
                    <a:pt x="583623" y="417091"/>
                  </a:lnTo>
                  <a:lnTo>
                    <a:pt x="0" y="417091"/>
                  </a:lnTo>
                  <a:lnTo>
                    <a:pt x="291812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1191" y="117449"/>
              <a:ext cx="401241" cy="269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33611" y="1374571"/>
            <a:ext cx="13516269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spc="-162">
                <a:solidFill>
                  <a:srgbClr val="0CB0B6"/>
                </a:solidFill>
                <a:latin typeface="Open Sauce SemiBold"/>
              </a:rPr>
              <a:t>Scope</a:t>
            </a:r>
            <a:r>
              <a:rPr lang="en-US" sz="6500" spc="-162">
                <a:solidFill>
                  <a:srgbClr val="DB793D"/>
                </a:solidFill>
                <a:latin typeface="Open Sauce SemiBold"/>
              </a:rPr>
              <a:t> </a:t>
            </a:r>
            <a:r>
              <a:rPr lang="en-US" sz="6500" spc="-162">
                <a:solidFill>
                  <a:srgbClr val="0CB0B6"/>
                </a:solidFill>
                <a:latin typeface="Open Sauce SemiBold"/>
              </a:rPr>
              <a:t>and</a:t>
            </a:r>
            <a:r>
              <a:rPr lang="en-US" sz="6500" spc="-162">
                <a:solidFill>
                  <a:srgbClr val="DB793D"/>
                </a:solidFill>
                <a:latin typeface="Open Sauce SemiBold"/>
              </a:rPr>
              <a:t> Utility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66192" y="678903"/>
            <a:ext cx="1590099" cy="1391336"/>
            <a:chOff x="0" y="0"/>
            <a:chExt cx="812800" cy="7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561242" y="333032"/>
            <a:ext cx="1590099" cy="1391336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816787" y="333032"/>
            <a:ext cx="1065554" cy="932359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5503662" y="2125693"/>
            <a:ext cx="5152328" cy="900942"/>
            <a:chOff x="0" y="0"/>
            <a:chExt cx="5765800" cy="10082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65800" cy="1008215"/>
            </a:xfrm>
            <a:custGeom>
              <a:avLst/>
              <a:gdLst/>
              <a:ahLst/>
              <a:cxnLst/>
              <a:rect l="l" t="t" r="r" b="b"/>
              <a:pathLst>
                <a:path w="5765800" h="1008215">
                  <a:moveTo>
                    <a:pt x="5765800" y="0"/>
                  </a:moveTo>
                  <a:lnTo>
                    <a:pt x="5765800" y="1005675"/>
                  </a:lnTo>
                  <a:lnTo>
                    <a:pt x="5406390" y="514185"/>
                  </a:lnTo>
                  <a:lnTo>
                    <a:pt x="5050790" y="1008215"/>
                  </a:lnTo>
                  <a:lnTo>
                    <a:pt x="5043170" y="1008215"/>
                  </a:lnTo>
                  <a:lnTo>
                    <a:pt x="4686300" y="514185"/>
                  </a:lnTo>
                  <a:lnTo>
                    <a:pt x="4330700" y="1008215"/>
                  </a:lnTo>
                  <a:lnTo>
                    <a:pt x="4323080" y="1008215"/>
                  </a:lnTo>
                  <a:lnTo>
                    <a:pt x="3967480" y="514185"/>
                  </a:lnTo>
                  <a:lnTo>
                    <a:pt x="3611880" y="1008215"/>
                  </a:lnTo>
                  <a:lnTo>
                    <a:pt x="3604260" y="1008215"/>
                  </a:lnTo>
                  <a:lnTo>
                    <a:pt x="3248660" y="514185"/>
                  </a:lnTo>
                  <a:lnTo>
                    <a:pt x="2893060" y="1008215"/>
                  </a:lnTo>
                  <a:lnTo>
                    <a:pt x="2885440" y="1008215"/>
                  </a:lnTo>
                  <a:lnTo>
                    <a:pt x="2528570" y="514185"/>
                  </a:lnTo>
                  <a:lnTo>
                    <a:pt x="2172970" y="1008215"/>
                  </a:lnTo>
                  <a:lnTo>
                    <a:pt x="2165350" y="1008215"/>
                  </a:lnTo>
                  <a:lnTo>
                    <a:pt x="1809750" y="514185"/>
                  </a:lnTo>
                  <a:lnTo>
                    <a:pt x="1452880" y="1008215"/>
                  </a:lnTo>
                  <a:lnTo>
                    <a:pt x="1446530" y="1008215"/>
                  </a:lnTo>
                  <a:lnTo>
                    <a:pt x="1089660" y="514185"/>
                  </a:lnTo>
                  <a:lnTo>
                    <a:pt x="734060" y="1008215"/>
                  </a:lnTo>
                  <a:lnTo>
                    <a:pt x="725170" y="1008215"/>
                  </a:lnTo>
                  <a:lnTo>
                    <a:pt x="290830" y="526885"/>
                  </a:lnTo>
                  <a:lnTo>
                    <a:pt x="1270" y="1008215"/>
                  </a:lnTo>
                  <a:lnTo>
                    <a:pt x="0" y="1008215"/>
                  </a:lnTo>
                  <a:lnTo>
                    <a:pt x="2540" y="269875"/>
                  </a:lnTo>
                  <a:lnTo>
                    <a:pt x="7620" y="269875"/>
                  </a:lnTo>
                  <a:lnTo>
                    <a:pt x="10160" y="0"/>
                  </a:lnTo>
                  <a:lnTo>
                    <a:pt x="57658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5503662" y="7260365"/>
            <a:ext cx="5152328" cy="900942"/>
            <a:chOff x="0" y="0"/>
            <a:chExt cx="5765800" cy="10082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65800" cy="1008215"/>
            </a:xfrm>
            <a:custGeom>
              <a:avLst/>
              <a:gdLst/>
              <a:ahLst/>
              <a:cxnLst/>
              <a:rect l="l" t="t" r="r" b="b"/>
              <a:pathLst>
                <a:path w="5765800" h="1008215">
                  <a:moveTo>
                    <a:pt x="5765800" y="0"/>
                  </a:moveTo>
                  <a:lnTo>
                    <a:pt x="5765800" y="1005675"/>
                  </a:lnTo>
                  <a:lnTo>
                    <a:pt x="5406390" y="514185"/>
                  </a:lnTo>
                  <a:lnTo>
                    <a:pt x="5050790" y="1008215"/>
                  </a:lnTo>
                  <a:lnTo>
                    <a:pt x="5043170" y="1008215"/>
                  </a:lnTo>
                  <a:lnTo>
                    <a:pt x="4686300" y="514185"/>
                  </a:lnTo>
                  <a:lnTo>
                    <a:pt x="4330700" y="1008215"/>
                  </a:lnTo>
                  <a:lnTo>
                    <a:pt x="4323080" y="1008215"/>
                  </a:lnTo>
                  <a:lnTo>
                    <a:pt x="3967480" y="514185"/>
                  </a:lnTo>
                  <a:lnTo>
                    <a:pt x="3611880" y="1008215"/>
                  </a:lnTo>
                  <a:lnTo>
                    <a:pt x="3604260" y="1008215"/>
                  </a:lnTo>
                  <a:lnTo>
                    <a:pt x="3248660" y="514185"/>
                  </a:lnTo>
                  <a:lnTo>
                    <a:pt x="2893060" y="1008215"/>
                  </a:lnTo>
                  <a:lnTo>
                    <a:pt x="2885440" y="1008215"/>
                  </a:lnTo>
                  <a:lnTo>
                    <a:pt x="2528570" y="514185"/>
                  </a:lnTo>
                  <a:lnTo>
                    <a:pt x="2172970" y="1008215"/>
                  </a:lnTo>
                  <a:lnTo>
                    <a:pt x="2165350" y="1008215"/>
                  </a:lnTo>
                  <a:lnTo>
                    <a:pt x="1809750" y="514185"/>
                  </a:lnTo>
                  <a:lnTo>
                    <a:pt x="1452880" y="1008215"/>
                  </a:lnTo>
                  <a:lnTo>
                    <a:pt x="1446530" y="1008215"/>
                  </a:lnTo>
                  <a:lnTo>
                    <a:pt x="1089660" y="514185"/>
                  </a:lnTo>
                  <a:lnTo>
                    <a:pt x="734060" y="1008215"/>
                  </a:lnTo>
                  <a:lnTo>
                    <a:pt x="725170" y="1008215"/>
                  </a:lnTo>
                  <a:lnTo>
                    <a:pt x="290830" y="526885"/>
                  </a:lnTo>
                  <a:lnTo>
                    <a:pt x="1270" y="1008215"/>
                  </a:lnTo>
                  <a:lnTo>
                    <a:pt x="0" y="1008215"/>
                  </a:lnTo>
                  <a:lnTo>
                    <a:pt x="2540" y="269875"/>
                  </a:lnTo>
                  <a:lnTo>
                    <a:pt x="7620" y="269875"/>
                  </a:lnTo>
                  <a:lnTo>
                    <a:pt x="10160" y="0"/>
                  </a:lnTo>
                  <a:lnTo>
                    <a:pt x="57658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32980" y="2512280"/>
            <a:ext cx="15556637" cy="640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70"/>
              </a:lnSpc>
            </a:pPr>
            <a:endParaRPr dirty="0"/>
          </a:p>
          <a:p>
            <a:pPr marL="562711" lvl="1" indent="-281355" algn="just">
              <a:lnSpc>
                <a:spcPts val="4170"/>
              </a:lnSpc>
              <a:buFont typeface="Arial"/>
              <a:buChar char="•"/>
            </a:pPr>
            <a:r>
              <a:rPr lang="en-US" sz="2606" b="1" u="sng" dirty="0">
                <a:solidFill>
                  <a:srgbClr val="000000"/>
                </a:solidFill>
                <a:latin typeface="Open Sauce 2"/>
              </a:rPr>
              <a:t>Scope</a:t>
            </a:r>
          </a:p>
          <a:p>
            <a:pPr marL="281356" lvl="1" algn="just">
              <a:lnSpc>
                <a:spcPts val="4170"/>
              </a:lnSpc>
            </a:pPr>
            <a:endParaRPr lang="en-US" sz="2606" dirty="0">
              <a:solidFill>
                <a:srgbClr val="000000"/>
              </a:solidFill>
              <a:latin typeface="Open Sauce 2"/>
            </a:endParaRPr>
          </a:p>
          <a:p>
            <a:pPr marL="1019911" lvl="2" indent="-281355" algn="just">
              <a:lnSpc>
                <a:spcPts val="4170"/>
              </a:lnSpc>
              <a:buFont typeface="Arial"/>
              <a:buChar char="•"/>
            </a:pPr>
            <a:r>
              <a:rPr lang="en-US" sz="2606" dirty="0">
                <a:solidFill>
                  <a:srgbClr val="000000"/>
                </a:solidFill>
                <a:latin typeface="Open Sauce 2"/>
              </a:rPr>
              <a:t>Mass Production:        Minimize wastage in large-scale processing.</a:t>
            </a:r>
          </a:p>
          <a:p>
            <a:pPr marL="1019911" lvl="2" indent="-281355" algn="just">
              <a:lnSpc>
                <a:spcPts val="4170"/>
              </a:lnSpc>
              <a:buFont typeface="Arial"/>
              <a:buChar char="•"/>
            </a:pPr>
            <a:r>
              <a:rPr lang="en-US" sz="2606" dirty="0">
                <a:solidFill>
                  <a:srgbClr val="000000"/>
                </a:solidFill>
                <a:latin typeface="Open Sauce 2"/>
              </a:rPr>
              <a:t>Farmer Prediction:      Aid farmers in optimal harvest timing decisions.</a:t>
            </a:r>
          </a:p>
          <a:p>
            <a:pPr marL="1019911" lvl="2" indent="-281355" algn="just">
              <a:lnSpc>
                <a:spcPts val="4170"/>
              </a:lnSpc>
              <a:buFont typeface="Arial"/>
              <a:buChar char="•"/>
            </a:pPr>
            <a:r>
              <a:rPr lang="en-US" sz="2606" dirty="0">
                <a:solidFill>
                  <a:srgbClr val="000000"/>
                </a:solidFill>
                <a:latin typeface="Open Sauce 2"/>
              </a:rPr>
              <a:t>Storage Efficiency:     Provide crucial ripening data for better storage and consumption</a:t>
            </a:r>
          </a:p>
          <a:p>
            <a:pPr marL="1019911" lvl="2" indent="-281355" algn="just">
              <a:lnSpc>
                <a:spcPts val="4170"/>
              </a:lnSpc>
              <a:buFont typeface="Arial"/>
              <a:buChar char="•"/>
            </a:pPr>
            <a:r>
              <a:rPr lang="en-US" sz="2606" dirty="0">
                <a:solidFill>
                  <a:srgbClr val="000000"/>
                </a:solidFill>
                <a:latin typeface="Open Sauce 2"/>
              </a:rPr>
              <a:t>Sustainability Focus:  Reduce food wastage for an eco-friendly approach.</a:t>
            </a:r>
          </a:p>
          <a:p>
            <a:pPr marL="738556" lvl="2" algn="just">
              <a:lnSpc>
                <a:spcPts val="4170"/>
              </a:lnSpc>
            </a:pPr>
            <a:endParaRPr lang="en-US" sz="2606" dirty="0">
              <a:solidFill>
                <a:srgbClr val="000000"/>
              </a:solidFill>
              <a:latin typeface="Open Sauce 2"/>
            </a:endParaRPr>
          </a:p>
          <a:p>
            <a:pPr marL="562711" lvl="1" indent="-281355" algn="just">
              <a:lnSpc>
                <a:spcPts val="4170"/>
              </a:lnSpc>
              <a:buFont typeface="Arial"/>
              <a:buChar char="•"/>
            </a:pPr>
            <a:r>
              <a:rPr lang="en-US" sz="2606" b="1" u="sng" dirty="0">
                <a:solidFill>
                  <a:srgbClr val="000000"/>
                </a:solidFill>
                <a:latin typeface="Open Sauce 2"/>
              </a:rPr>
              <a:t>Utility</a:t>
            </a:r>
          </a:p>
          <a:p>
            <a:pPr marL="1019911" lvl="2" indent="-281355" algn="just">
              <a:lnSpc>
                <a:spcPts val="4170"/>
              </a:lnSpc>
              <a:buFont typeface="Arial"/>
              <a:buChar char="•"/>
            </a:pPr>
            <a:r>
              <a:rPr lang="en-US" sz="2606" dirty="0">
                <a:solidFill>
                  <a:srgbClr val="000000"/>
                </a:solidFill>
                <a:latin typeface="Open Sauce 2"/>
              </a:rPr>
              <a:t>Supply Chain Efficiency:     Enhance agricultural and retail supply chain management</a:t>
            </a:r>
          </a:p>
          <a:p>
            <a:pPr marL="1019911" lvl="2" indent="-281355" algn="just">
              <a:lnSpc>
                <a:spcPts val="4170"/>
              </a:lnSpc>
              <a:buFont typeface="Arial"/>
              <a:buChar char="•"/>
            </a:pPr>
            <a:r>
              <a:rPr lang="en-US" sz="2606" dirty="0">
                <a:solidFill>
                  <a:srgbClr val="000000"/>
                </a:solidFill>
                <a:latin typeface="Open Sauce 2"/>
              </a:rPr>
              <a:t>Quality Assurance:              Ensure fresher, higher-quality produce for consumers.</a:t>
            </a:r>
          </a:p>
          <a:p>
            <a:pPr marL="1019911" lvl="2" indent="-281355" algn="just">
              <a:lnSpc>
                <a:spcPts val="4170"/>
              </a:lnSpc>
              <a:buFont typeface="Arial"/>
              <a:buChar char="•"/>
            </a:pPr>
            <a:r>
              <a:rPr lang="en-US" sz="2606" dirty="0">
                <a:solidFill>
                  <a:srgbClr val="000000"/>
                </a:solidFill>
                <a:latin typeface="Open Sauce 2"/>
              </a:rPr>
              <a:t>User Empowerment:           Classify fruits into four stages, guiding appropriate actions.</a:t>
            </a: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70332" y="5936656"/>
            <a:ext cx="5975722" cy="156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4"/>
              </a:lnSpc>
            </a:pPr>
            <a:r>
              <a:rPr lang="en-US" sz="3003" dirty="0">
                <a:solidFill>
                  <a:srgbClr val="000000"/>
                </a:solidFill>
                <a:latin typeface="Open Sauce SemiBold"/>
              </a:rPr>
              <a:t>To develop a web application using Flask to predict the ripeness stage of fruits.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06439" y="1717606"/>
            <a:ext cx="2843937" cy="2462849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23355" r="-2335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326395" y="1769808"/>
            <a:ext cx="2843937" cy="2462849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t="-7042" b="-704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8408" y="3311573"/>
            <a:ext cx="1327319" cy="1161404"/>
            <a:chOff x="0" y="0"/>
            <a:chExt cx="812800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843013" y="3270663"/>
            <a:ext cx="1327319" cy="1161404"/>
            <a:chOff x="0" y="0"/>
            <a:chExt cx="812800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75740" y="7611634"/>
            <a:ext cx="1327319" cy="1161404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780982" y="7503124"/>
            <a:ext cx="1327319" cy="1161404"/>
            <a:chOff x="0" y="0"/>
            <a:chExt cx="812800" cy="711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16297884" y="-1515050"/>
            <a:ext cx="2386132" cy="2087866"/>
            <a:chOff x="0" y="0"/>
            <a:chExt cx="812800" cy="7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10800000">
            <a:off x="15336468" y="-594231"/>
            <a:ext cx="1922832" cy="1682478"/>
            <a:chOff x="0" y="0"/>
            <a:chExt cx="812800" cy="711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297884" y="141034"/>
            <a:ext cx="1460670" cy="1278086"/>
            <a:chOff x="0" y="0"/>
            <a:chExt cx="812800" cy="7112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706772" y="247008"/>
            <a:ext cx="1259393" cy="1101968"/>
            <a:chOff x="0" y="0"/>
            <a:chExt cx="812800" cy="7112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110324" y="8063011"/>
            <a:ext cx="658152" cy="601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4"/>
              </a:lnSpc>
            </a:pPr>
            <a:r>
              <a:rPr lang="en-US" sz="3546">
                <a:solidFill>
                  <a:srgbClr val="000000"/>
                </a:solidFill>
                <a:latin typeface="Open Sauce SemiBold Bold"/>
              </a:rPr>
              <a:t>2</a:t>
            </a:r>
          </a:p>
        </p:txBody>
      </p: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282781" y="5934257"/>
            <a:ext cx="2843937" cy="2462849"/>
            <a:chOff x="0" y="0"/>
            <a:chExt cx="6350000" cy="54991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4"/>
              <a:stretch>
                <a:fillRect l="-966" r="-96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1135506" y="7814510"/>
            <a:ext cx="449841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uce SemiBold Bold"/>
              </a:rPr>
              <a:t>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407857" y="1660456"/>
            <a:ext cx="5169045" cy="264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4"/>
              </a:lnSpc>
            </a:pPr>
            <a:r>
              <a:rPr lang="en-US" sz="3003" dirty="0">
                <a:solidFill>
                  <a:srgbClr val="000000"/>
                </a:solidFill>
                <a:latin typeface="Open Sauce SemiBold"/>
              </a:rPr>
              <a:t>To develop a Machine Learning based model for multistage classification of fruit ripening.</a:t>
            </a:r>
          </a:p>
          <a:p>
            <a:pPr>
              <a:lnSpc>
                <a:spcPts val="4204"/>
              </a:lnSpc>
            </a:pPr>
            <a:endParaRPr lang="en-US" sz="3003" dirty="0">
              <a:solidFill>
                <a:srgbClr val="000000"/>
              </a:solidFill>
              <a:latin typeface="Open Sauce Semi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673817" y="162542"/>
            <a:ext cx="4770824" cy="1111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0CB0B6"/>
                </a:solidFill>
                <a:latin typeface="Open Sauce SemiBold"/>
              </a:rPr>
              <a:t>Object</a:t>
            </a:r>
            <a:r>
              <a:rPr lang="en-US" sz="6500">
                <a:solidFill>
                  <a:srgbClr val="DB793D"/>
                </a:solidFill>
                <a:latin typeface="Open Sauce SemiBold"/>
              </a:rPr>
              <a:t>ives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068233" y="3668213"/>
            <a:ext cx="742334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uce SemiBold Bold"/>
              </a:rPr>
              <a:t>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135506" y="3553206"/>
            <a:ext cx="742334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uce SemiBold Bold"/>
              </a:rPr>
              <a:t>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288643" y="1712658"/>
            <a:ext cx="5656152" cy="211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4"/>
              </a:lnSpc>
            </a:pPr>
            <a:r>
              <a:rPr lang="en-US" sz="3003">
                <a:solidFill>
                  <a:srgbClr val="000000"/>
                </a:solidFill>
                <a:latin typeface="Open Sauce SemiBold"/>
              </a:rPr>
              <a:t>To study the various models proposed in the literature for detection of fruit ripening.</a:t>
            </a:r>
          </a:p>
          <a:p>
            <a:pPr>
              <a:lnSpc>
                <a:spcPts val="4204"/>
              </a:lnSpc>
            </a:pPr>
            <a:endParaRPr lang="en-US" sz="3003">
              <a:solidFill>
                <a:srgbClr val="000000"/>
              </a:solidFill>
              <a:latin typeface="Open Sauce Semi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3297608" y="5926477"/>
            <a:ext cx="5975722" cy="264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4"/>
              </a:lnSpc>
            </a:pPr>
            <a:r>
              <a:rPr lang="en-US" sz="3003" dirty="0">
                <a:solidFill>
                  <a:srgbClr val="000000"/>
                </a:solidFill>
                <a:latin typeface="Open Sauce SemiBold"/>
              </a:rPr>
              <a:t>Employ ESP32 Wroom32 and a visible light sensor to capture fruit color information for the preparation of a dataset.</a:t>
            </a:r>
          </a:p>
          <a:p>
            <a:pPr>
              <a:lnSpc>
                <a:spcPts val="4204"/>
              </a:lnSpc>
            </a:pPr>
            <a:endParaRPr lang="en-US" sz="3003" dirty="0">
              <a:solidFill>
                <a:srgbClr val="000000"/>
              </a:solidFill>
              <a:latin typeface="Open Sauce SemiBold"/>
            </a:endParaRPr>
          </a:p>
        </p:txBody>
      </p: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9216959" y="5934257"/>
            <a:ext cx="2843937" cy="2462849"/>
            <a:chOff x="0" y="0"/>
            <a:chExt cx="6350000" cy="54991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5"/>
              <a:stretch>
                <a:fillRect l="-38623" r="-3862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43" name="Graphic 42" descr="Checkmark">
            <a:extLst>
              <a:ext uri="{FF2B5EF4-FFF2-40B4-BE49-F238E27FC236}">
                <a16:creationId xmlns:a16="http://schemas.microsoft.com/office/drawing/2014/main" id="{7ACAC7D8-18D0-D0A3-BBE5-D1A1FBE54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3295" y="2984388"/>
            <a:ext cx="2094791" cy="2094791"/>
          </a:xfrm>
          <a:prstGeom prst="rect">
            <a:avLst/>
          </a:prstGeom>
        </p:spPr>
      </p:pic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8DD56D9E-ACE5-A2D5-A754-D014E69DFE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18769" y="2933700"/>
            <a:ext cx="2094791" cy="2094791"/>
          </a:xfrm>
          <a:prstGeom prst="rect">
            <a:avLst/>
          </a:prstGeom>
        </p:spPr>
      </p:pic>
      <p:pic>
        <p:nvPicPr>
          <p:cNvPr id="46" name="Graphic 45" descr="Checkmark">
            <a:extLst>
              <a:ext uri="{FF2B5EF4-FFF2-40B4-BE49-F238E27FC236}">
                <a16:creationId xmlns:a16="http://schemas.microsoft.com/office/drawing/2014/main" id="{BCA1357F-A717-E6E1-5A7D-9B856445B2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7437" y="7725642"/>
            <a:ext cx="2094791" cy="2094791"/>
          </a:xfrm>
          <a:prstGeom prst="rect">
            <a:avLst/>
          </a:prstGeom>
        </p:spPr>
      </p:pic>
      <p:pic>
        <p:nvPicPr>
          <p:cNvPr id="47" name="Graphic 46" descr="Checkmark">
            <a:extLst>
              <a:ext uri="{FF2B5EF4-FFF2-40B4-BE49-F238E27FC236}">
                <a16:creationId xmlns:a16="http://schemas.microsoft.com/office/drawing/2014/main" id="{1557EB3A-5BE2-6533-A35B-25A614199F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18768" y="7429500"/>
            <a:ext cx="2094791" cy="2094791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4541" y="107351"/>
            <a:ext cx="588318" cy="588318"/>
          </a:xfrm>
          <a:custGeom>
            <a:avLst/>
            <a:gdLst/>
            <a:ahLst/>
            <a:cxnLst/>
            <a:rect l="l" t="t" r="r" b="b"/>
            <a:pathLst>
              <a:path w="588318" h="588318">
                <a:moveTo>
                  <a:pt x="0" y="0"/>
                </a:moveTo>
                <a:lnTo>
                  <a:pt x="588318" y="0"/>
                </a:lnTo>
                <a:lnTo>
                  <a:pt x="588318" y="588317"/>
                </a:lnTo>
                <a:lnTo>
                  <a:pt x="0" y="5883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4466664" y="-2387433"/>
            <a:ext cx="8392446" cy="4720752"/>
            <a:chOff x="0" y="0"/>
            <a:chExt cx="6089457" cy="34253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FBF6E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9333" b="-933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5243254" y="-696529"/>
            <a:ext cx="2386132" cy="1725229"/>
            <a:chOff x="0" y="0"/>
            <a:chExt cx="812800" cy="5876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587673"/>
            </a:xfrm>
            <a:custGeom>
              <a:avLst/>
              <a:gdLst/>
              <a:ahLst/>
              <a:cxnLst/>
              <a:rect l="l" t="t" r="r" b="b"/>
              <a:pathLst>
                <a:path w="812800" h="587673">
                  <a:moveTo>
                    <a:pt x="406400" y="0"/>
                  </a:moveTo>
                  <a:lnTo>
                    <a:pt x="812800" y="587673"/>
                  </a:lnTo>
                  <a:lnTo>
                    <a:pt x="0" y="5876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196648"/>
              <a:ext cx="558800" cy="349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563406" y="0"/>
            <a:ext cx="1590099" cy="1391336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17452087" y="0"/>
            <a:ext cx="1045180" cy="914532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344417" y="701993"/>
          <a:ext cx="17630260" cy="9570922"/>
        </p:xfrm>
        <a:graphic>
          <a:graphicData uri="http://schemas.openxmlformats.org/drawingml/2006/table">
            <a:tbl>
              <a:tblPr/>
              <a:tblGrid>
                <a:gridCol w="5936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6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7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561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 Light Bold"/>
                        </a:rPr>
                        <a:t>Existing Solutions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 Light Bold"/>
                        </a:rPr>
                        <a:t>Findings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Prompt Light Bold"/>
                        </a:rPr>
                        <a:t>Tools/ Methods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127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rompt Light Bold"/>
                        </a:rPr>
                        <a:t>[1] Ripeness Detector for Vegetables and Fruits -2022 2nd International Conference on Intelligent Technologies (CONIT) Karnataka, India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rompt Light Italics"/>
                        </a:rPr>
                        <a:t>Using an artificial neural network, this research describes a system that uses the RGB color space.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rompt Light Italics"/>
                        </a:rPr>
                        <a:t>Spectral Analysis, Deep Learning, Artificial Neural Networks (ANN)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1650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rompt Light Bold"/>
                        </a:rPr>
                        <a:t>[2] Determination of the level of ripeness and freshness of fruits by electronic sensors. A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rompt Light Italics"/>
                        </a:rPr>
                        <a:t>Digital electronic platform, equipped with gas sensors , estimating a relationship between the gases (O2,CO2) and the level of ripeness.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rompt Light Italics"/>
                        </a:rPr>
                        <a:t>Digital electronic platform,gas sensors and wireless network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2157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rompt Light Bold"/>
                        </a:rPr>
                        <a:t>[3] Monitoring Ripeness in Fruits and Vegetables Using the Raspberry Pi ,A. Jayalakshmi; L Poojitha Reddy; M Srikar Preetham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rompt Light Italics"/>
                        </a:rPr>
                        <a:t>Insights of how Electronic sensors and other IOT devices can be used to collate data for ripeness detection in fruits.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rompt Light Italics"/>
                        </a:rPr>
                        <a:t>Pic Microcontroller development board, conveyor, motors, and Pi camera, raspberry pi , Image 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2177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rompt Light Bold"/>
                        </a:rPr>
                        <a:t>[4]   Real-time hyperspectral imaging for the infield estimation of strawberry ripeness with deep learning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rompt Light Italics"/>
                        </a:rPr>
                        <a:t>This proposed system is used to detect ripeness of fruits,using the hyperspectral imaging (HSI) system in field and laboratory conditions in this study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rompt Light Italics"/>
                        </a:rPr>
                        <a:t>Spectral Analysis, AlexNet CNN (Convolutional Neural Network), Deep learning and Hyperspectral Imaging (HSI) system.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0199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rompt Light Bold"/>
                        </a:rPr>
                        <a:t>[5]  Determination of Ripeness and Grading of Tomato using Image Analysis on Raspberry Pi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rompt Light Italics"/>
                        </a:rPr>
                        <a:t> An edge detection algorithm is used to estimate the shape and size of tomato and color detecting algorithm is used for the ripeness determination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rompt Light Italics"/>
                        </a:rPr>
                        <a:t>Raspberry pi, conveyor belt, motors, Pi camera and Image processing.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1477186" y="31151"/>
            <a:ext cx="5042220" cy="670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49"/>
              </a:lnSpc>
            </a:pPr>
            <a:r>
              <a:rPr lang="en-US" sz="3963">
                <a:solidFill>
                  <a:srgbClr val="0CB0B6"/>
                </a:solidFill>
                <a:latin typeface="Open Sauce SemiBold"/>
              </a:rPr>
              <a:t>Literature </a:t>
            </a:r>
            <a:r>
              <a:rPr lang="en-US" sz="3963">
                <a:solidFill>
                  <a:srgbClr val="DB793D"/>
                </a:solidFill>
                <a:latin typeface="Open Sauce SemiBold"/>
              </a:rPr>
              <a:t>Survey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43660" y="7606741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5185" y="107351"/>
            <a:ext cx="1043728" cy="1043728"/>
          </a:xfrm>
          <a:custGeom>
            <a:avLst/>
            <a:gdLst/>
            <a:ahLst/>
            <a:cxnLst/>
            <a:rect l="l" t="t" r="r" b="b"/>
            <a:pathLst>
              <a:path w="1043728" h="1043728">
                <a:moveTo>
                  <a:pt x="0" y="0"/>
                </a:moveTo>
                <a:lnTo>
                  <a:pt x="1043728" y="0"/>
                </a:lnTo>
                <a:lnTo>
                  <a:pt x="1043728" y="1043728"/>
                </a:lnTo>
                <a:lnTo>
                  <a:pt x="0" y="1043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15243254" y="-696529"/>
            <a:ext cx="2386132" cy="2087866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563406" y="0"/>
            <a:ext cx="1590099" cy="1391336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17452087" y="0"/>
            <a:ext cx="1045180" cy="914532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413973" y="3912075"/>
            <a:ext cx="2843937" cy="2462849"/>
            <a:chOff x="0" y="0"/>
            <a:chExt cx="6350000" cy="5499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4"/>
              <a:stretch>
                <a:fillRect l="-23355" r="-2335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218335" y="3912075"/>
            <a:ext cx="2843937" cy="2462849"/>
            <a:chOff x="0" y="0"/>
            <a:chExt cx="6350000" cy="5499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5"/>
              <a:stretch>
                <a:fillRect l="-37673" r="-3767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838913" y="5593331"/>
            <a:ext cx="1327319" cy="1161404"/>
            <a:chOff x="0" y="0"/>
            <a:chExt cx="812800" cy="7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734953" y="5420198"/>
            <a:ext cx="1327319" cy="1161404"/>
            <a:chOff x="0" y="0"/>
            <a:chExt cx="812800" cy="711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014570" y="192233"/>
            <a:ext cx="4641093" cy="72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66"/>
              </a:lnSpc>
            </a:pPr>
            <a:r>
              <a:rPr lang="en-US" sz="4190">
                <a:solidFill>
                  <a:srgbClr val="0CB0B6"/>
                </a:solidFill>
                <a:latin typeface="Open Sauce SemiBold"/>
              </a:rPr>
              <a:t>Literature</a:t>
            </a:r>
            <a:r>
              <a:rPr lang="en-US" sz="4190">
                <a:solidFill>
                  <a:srgbClr val="DB793D"/>
                </a:solidFill>
                <a:latin typeface="Open Sauce SemiBold"/>
              </a:rPr>
              <a:t> Survey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43660" y="7606741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27" name="TextBox 27"/>
          <p:cNvSpPr txBox="1"/>
          <p:nvPr/>
        </p:nvSpPr>
        <p:spPr>
          <a:xfrm>
            <a:off x="5765332" y="1696583"/>
            <a:ext cx="5956541" cy="63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5"/>
              </a:lnSpc>
              <a:spcBef>
                <a:spcPct val="0"/>
              </a:spcBef>
            </a:pPr>
            <a:r>
              <a:rPr lang="en-US" sz="3403">
                <a:solidFill>
                  <a:srgbClr val="000000"/>
                </a:solidFill>
                <a:latin typeface="Prompt Light Bold"/>
              </a:rPr>
              <a:t>Problems Identified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543660" y="3854925"/>
            <a:ext cx="5199943" cy="341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5"/>
              </a:lnSpc>
            </a:pPr>
            <a:r>
              <a:rPr lang="en-US" sz="2761">
                <a:solidFill>
                  <a:srgbClr val="000000"/>
                </a:solidFill>
                <a:latin typeface="Open Sauce SemiBold"/>
              </a:rPr>
              <a:t>Non existence of Hardware oriented prototype to Collate Fruit ripening data on the basis of Spectral colour of fruits</a:t>
            </a:r>
          </a:p>
          <a:p>
            <a:pPr>
              <a:lnSpc>
                <a:spcPts val="3865"/>
              </a:lnSpc>
            </a:pPr>
            <a:r>
              <a:rPr lang="en-US" sz="2761">
                <a:solidFill>
                  <a:srgbClr val="000000"/>
                </a:solidFill>
                <a:latin typeface="Open Sauce SemiBold"/>
              </a:rPr>
              <a:t>.</a:t>
            </a:r>
          </a:p>
          <a:p>
            <a:pPr>
              <a:lnSpc>
                <a:spcPts val="3865"/>
              </a:lnSpc>
            </a:pPr>
            <a:endParaRPr lang="en-US" sz="2761">
              <a:solidFill>
                <a:srgbClr val="000000"/>
              </a:solidFill>
              <a:latin typeface="Open Sauce Semi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538522" y="3727060"/>
            <a:ext cx="5169045" cy="264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4"/>
              </a:lnSpc>
            </a:pPr>
            <a:r>
              <a:rPr lang="en-US" sz="3003">
                <a:solidFill>
                  <a:srgbClr val="000000"/>
                </a:solidFill>
                <a:latin typeface="Open Sauce SemiBold"/>
              </a:rPr>
              <a:t>Requirement of a Web Service based on reliable Prediction model to predict ripeness of fruits through the spectral data features..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31406" y="5924700"/>
            <a:ext cx="742334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uce SemiBold Bold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069536" y="5839937"/>
            <a:ext cx="658152" cy="601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4"/>
              </a:lnSpc>
            </a:pPr>
            <a:r>
              <a:rPr lang="en-US" sz="3546">
                <a:solidFill>
                  <a:srgbClr val="000000"/>
                </a:solidFill>
                <a:latin typeface="Open Sauce SemiBold Bold"/>
              </a:rPr>
              <a:t>2</a:t>
            </a:r>
          </a:p>
        </p:txBody>
      </p:sp>
    </p:spTree>
  </p:cSld>
  <p:clrMapOvr>
    <a:masterClrMapping/>
  </p:clrMapOvr>
  <p:transition>
    <p:circl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9495" y="7482752"/>
            <a:ext cx="1590099" cy="1391336"/>
            <a:chOff x="0" y="0"/>
            <a:chExt cx="812800" cy="711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299979" y="8446778"/>
            <a:ext cx="1590099" cy="1391336"/>
            <a:chOff x="0" y="0"/>
            <a:chExt cx="812800" cy="711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24918" y="9280562"/>
            <a:ext cx="1065554" cy="932359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15503662" y="2125693"/>
            <a:ext cx="5152328" cy="900942"/>
            <a:chOff x="0" y="0"/>
            <a:chExt cx="5765800" cy="10082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65800" cy="1008215"/>
            </a:xfrm>
            <a:custGeom>
              <a:avLst/>
              <a:gdLst/>
              <a:ahLst/>
              <a:cxnLst/>
              <a:rect l="l" t="t" r="r" b="b"/>
              <a:pathLst>
                <a:path w="5765800" h="1008215">
                  <a:moveTo>
                    <a:pt x="5765800" y="0"/>
                  </a:moveTo>
                  <a:lnTo>
                    <a:pt x="5765800" y="1005675"/>
                  </a:lnTo>
                  <a:lnTo>
                    <a:pt x="5406390" y="514185"/>
                  </a:lnTo>
                  <a:lnTo>
                    <a:pt x="5050790" y="1008215"/>
                  </a:lnTo>
                  <a:lnTo>
                    <a:pt x="5043170" y="1008215"/>
                  </a:lnTo>
                  <a:lnTo>
                    <a:pt x="4686300" y="514185"/>
                  </a:lnTo>
                  <a:lnTo>
                    <a:pt x="4330700" y="1008215"/>
                  </a:lnTo>
                  <a:lnTo>
                    <a:pt x="4323080" y="1008215"/>
                  </a:lnTo>
                  <a:lnTo>
                    <a:pt x="3967480" y="514185"/>
                  </a:lnTo>
                  <a:lnTo>
                    <a:pt x="3611880" y="1008215"/>
                  </a:lnTo>
                  <a:lnTo>
                    <a:pt x="3604260" y="1008215"/>
                  </a:lnTo>
                  <a:lnTo>
                    <a:pt x="3248660" y="514185"/>
                  </a:lnTo>
                  <a:lnTo>
                    <a:pt x="2893060" y="1008215"/>
                  </a:lnTo>
                  <a:lnTo>
                    <a:pt x="2885440" y="1008215"/>
                  </a:lnTo>
                  <a:lnTo>
                    <a:pt x="2528570" y="514185"/>
                  </a:lnTo>
                  <a:lnTo>
                    <a:pt x="2172970" y="1008215"/>
                  </a:lnTo>
                  <a:lnTo>
                    <a:pt x="2165350" y="1008215"/>
                  </a:lnTo>
                  <a:lnTo>
                    <a:pt x="1809750" y="514185"/>
                  </a:lnTo>
                  <a:lnTo>
                    <a:pt x="1452880" y="1008215"/>
                  </a:lnTo>
                  <a:lnTo>
                    <a:pt x="1446530" y="1008215"/>
                  </a:lnTo>
                  <a:lnTo>
                    <a:pt x="1089660" y="514185"/>
                  </a:lnTo>
                  <a:lnTo>
                    <a:pt x="734060" y="1008215"/>
                  </a:lnTo>
                  <a:lnTo>
                    <a:pt x="725170" y="1008215"/>
                  </a:lnTo>
                  <a:lnTo>
                    <a:pt x="290830" y="526885"/>
                  </a:lnTo>
                  <a:lnTo>
                    <a:pt x="1270" y="1008215"/>
                  </a:lnTo>
                  <a:lnTo>
                    <a:pt x="0" y="1008215"/>
                  </a:lnTo>
                  <a:lnTo>
                    <a:pt x="2540" y="269875"/>
                  </a:lnTo>
                  <a:lnTo>
                    <a:pt x="7620" y="269875"/>
                  </a:lnTo>
                  <a:lnTo>
                    <a:pt x="10160" y="0"/>
                  </a:lnTo>
                  <a:lnTo>
                    <a:pt x="57658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5503662" y="7260365"/>
            <a:ext cx="5152328" cy="900942"/>
            <a:chOff x="0" y="0"/>
            <a:chExt cx="5765800" cy="10082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765800" cy="1008215"/>
            </a:xfrm>
            <a:custGeom>
              <a:avLst/>
              <a:gdLst/>
              <a:ahLst/>
              <a:cxnLst/>
              <a:rect l="l" t="t" r="r" b="b"/>
              <a:pathLst>
                <a:path w="5765800" h="1008215">
                  <a:moveTo>
                    <a:pt x="5765800" y="0"/>
                  </a:moveTo>
                  <a:lnTo>
                    <a:pt x="5765800" y="1005675"/>
                  </a:lnTo>
                  <a:lnTo>
                    <a:pt x="5406390" y="514185"/>
                  </a:lnTo>
                  <a:lnTo>
                    <a:pt x="5050790" y="1008215"/>
                  </a:lnTo>
                  <a:lnTo>
                    <a:pt x="5043170" y="1008215"/>
                  </a:lnTo>
                  <a:lnTo>
                    <a:pt x="4686300" y="514185"/>
                  </a:lnTo>
                  <a:lnTo>
                    <a:pt x="4330700" y="1008215"/>
                  </a:lnTo>
                  <a:lnTo>
                    <a:pt x="4323080" y="1008215"/>
                  </a:lnTo>
                  <a:lnTo>
                    <a:pt x="3967480" y="514185"/>
                  </a:lnTo>
                  <a:lnTo>
                    <a:pt x="3611880" y="1008215"/>
                  </a:lnTo>
                  <a:lnTo>
                    <a:pt x="3604260" y="1008215"/>
                  </a:lnTo>
                  <a:lnTo>
                    <a:pt x="3248660" y="514185"/>
                  </a:lnTo>
                  <a:lnTo>
                    <a:pt x="2893060" y="1008215"/>
                  </a:lnTo>
                  <a:lnTo>
                    <a:pt x="2885440" y="1008215"/>
                  </a:lnTo>
                  <a:lnTo>
                    <a:pt x="2528570" y="514185"/>
                  </a:lnTo>
                  <a:lnTo>
                    <a:pt x="2172970" y="1008215"/>
                  </a:lnTo>
                  <a:lnTo>
                    <a:pt x="2165350" y="1008215"/>
                  </a:lnTo>
                  <a:lnTo>
                    <a:pt x="1809750" y="514185"/>
                  </a:lnTo>
                  <a:lnTo>
                    <a:pt x="1452880" y="1008215"/>
                  </a:lnTo>
                  <a:lnTo>
                    <a:pt x="1446530" y="1008215"/>
                  </a:lnTo>
                  <a:lnTo>
                    <a:pt x="1089660" y="514185"/>
                  </a:lnTo>
                  <a:lnTo>
                    <a:pt x="734060" y="1008215"/>
                  </a:lnTo>
                  <a:lnTo>
                    <a:pt x="725170" y="1008215"/>
                  </a:lnTo>
                  <a:lnTo>
                    <a:pt x="290830" y="526885"/>
                  </a:lnTo>
                  <a:lnTo>
                    <a:pt x="1270" y="1008215"/>
                  </a:lnTo>
                  <a:lnTo>
                    <a:pt x="0" y="1008215"/>
                  </a:lnTo>
                  <a:lnTo>
                    <a:pt x="2540" y="269875"/>
                  </a:lnTo>
                  <a:lnTo>
                    <a:pt x="7620" y="269875"/>
                  </a:lnTo>
                  <a:lnTo>
                    <a:pt x="10160" y="0"/>
                  </a:lnTo>
                  <a:lnTo>
                    <a:pt x="57658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33400" y="133818"/>
            <a:ext cx="58674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spc="-162" dirty="0">
                <a:solidFill>
                  <a:srgbClr val="0CB0B6"/>
                </a:solidFill>
                <a:latin typeface="Open Sauce SemiBold Bold"/>
              </a:rPr>
              <a:t>Methodo</a:t>
            </a:r>
            <a:r>
              <a:rPr lang="en-US" sz="6500" spc="-162" dirty="0">
                <a:solidFill>
                  <a:srgbClr val="DB793D"/>
                </a:solidFill>
                <a:latin typeface="Open Sauce SemiBold Bold"/>
              </a:rPr>
              <a:t>logy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3E2261D-3DDD-C796-950D-00AA753D6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378" y="1257300"/>
            <a:ext cx="11993335" cy="872906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6192" y="1145083"/>
            <a:ext cx="1590099" cy="1391336"/>
            <a:chOff x="0" y="0"/>
            <a:chExt cx="812800" cy="711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561242" y="850151"/>
            <a:ext cx="1590099" cy="1391336"/>
            <a:chOff x="0" y="0"/>
            <a:chExt cx="812800" cy="711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935422" y="573747"/>
            <a:ext cx="1065554" cy="932359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151340" y="1545819"/>
            <a:ext cx="1273857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0"/>
              </a:lnSpc>
            </a:pPr>
            <a:r>
              <a:rPr lang="en-US" sz="6500" spc="-162">
                <a:solidFill>
                  <a:srgbClr val="0CB0B6"/>
                </a:solidFill>
                <a:latin typeface="Open Sauce SemiBold"/>
              </a:rPr>
              <a:t>Project Presentation in</a:t>
            </a:r>
            <a:r>
              <a:rPr lang="en-US" sz="6500" spc="-162">
                <a:solidFill>
                  <a:srgbClr val="DB793D"/>
                </a:solidFill>
                <a:latin typeface="Open Sauce SemiBold"/>
              </a:rPr>
              <a:t> Action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9AE196-9D72-870B-EF47-1DF9E8500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879" y="3525048"/>
            <a:ext cx="5464521" cy="52161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1514E7-664C-29AF-4705-67492E261F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r="13425"/>
          <a:stretch/>
        </p:blipFill>
        <p:spPr>
          <a:xfrm rot="5400000">
            <a:off x="10686673" y="2534027"/>
            <a:ext cx="4234259" cy="73196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997</Words>
  <Application>Microsoft Office PowerPoint</Application>
  <PresentationFormat>Custom</PresentationFormat>
  <Paragraphs>176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Calibri</vt:lpstr>
      <vt:lpstr>Arial</vt:lpstr>
      <vt:lpstr>Open Sauce 1 Semi-Bold</vt:lpstr>
      <vt:lpstr>Open Sauce SemiBold Bold</vt:lpstr>
      <vt:lpstr>Prompt Light Bold</vt:lpstr>
      <vt:lpstr>Clear Sans Regular</vt:lpstr>
      <vt:lpstr>Clear Sans Regular Bold</vt:lpstr>
      <vt:lpstr>Open Sauce 2</vt:lpstr>
      <vt:lpstr>Prompt Light Italics</vt:lpstr>
      <vt:lpstr>Open Sauce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RipenTrack</dc:title>
  <dc:creator>Brahmjot Kaur</dc:creator>
  <cp:lastModifiedBy>Brahmjot Kaur</cp:lastModifiedBy>
  <cp:revision>7</cp:revision>
  <dcterms:created xsi:type="dcterms:W3CDTF">2006-08-16T00:00:00Z</dcterms:created>
  <dcterms:modified xsi:type="dcterms:W3CDTF">2023-12-18T06:59:50Z</dcterms:modified>
  <dc:identifier>DAF3K2idzVE</dc:identifier>
</cp:coreProperties>
</file>